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7"/>
  </p:notesMasterIdLst>
  <p:sldIdLst>
    <p:sldId id="275" r:id="rId2"/>
    <p:sldId id="289" r:id="rId3"/>
    <p:sldId id="292" r:id="rId4"/>
    <p:sldId id="288" r:id="rId5"/>
    <p:sldId id="293" r:id="rId6"/>
    <p:sldId id="290" r:id="rId7"/>
    <p:sldId id="291" r:id="rId8"/>
    <p:sldId id="273" r:id="rId9"/>
    <p:sldId id="295" r:id="rId10"/>
    <p:sldId id="298" r:id="rId11"/>
    <p:sldId id="297" r:id="rId12"/>
    <p:sldId id="300" r:id="rId13"/>
    <p:sldId id="299" r:id="rId14"/>
    <p:sldId id="296" r:id="rId15"/>
    <p:sldId id="313" r:id="rId16"/>
    <p:sldId id="264" r:id="rId17"/>
    <p:sldId id="312" r:id="rId18"/>
    <p:sldId id="269" r:id="rId19"/>
    <p:sldId id="282" r:id="rId20"/>
    <p:sldId id="283" r:id="rId21"/>
    <p:sldId id="284" r:id="rId22"/>
    <p:sldId id="323" r:id="rId23"/>
    <p:sldId id="316" r:id="rId24"/>
    <p:sldId id="311" r:id="rId25"/>
    <p:sldId id="325" r:id="rId26"/>
    <p:sldId id="324" r:id="rId27"/>
    <p:sldId id="334" r:id="rId28"/>
    <p:sldId id="338" r:id="rId29"/>
    <p:sldId id="335" r:id="rId30"/>
    <p:sldId id="336" r:id="rId31"/>
    <p:sldId id="337" r:id="rId32"/>
    <p:sldId id="339" r:id="rId33"/>
    <p:sldId id="340" r:id="rId34"/>
    <p:sldId id="341" r:id="rId35"/>
    <p:sldId id="322" r:id="rId36"/>
  </p:sldIdLst>
  <p:sldSz cx="9144000" cy="5715000" type="screen16x1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D0E"/>
    <a:srgbClr val="2DAAE1"/>
    <a:srgbClr val="565B69"/>
    <a:srgbClr val="457B9A"/>
    <a:srgbClr val="3E2646"/>
    <a:srgbClr val="6699FF"/>
    <a:srgbClr val="FCE010"/>
    <a:srgbClr val="545E6D"/>
    <a:srgbClr val="EA5336"/>
    <a:srgbClr val="4B2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9051" autoAdjust="0"/>
  </p:normalViewPr>
  <p:slideViewPr>
    <p:cSldViewPr snapToGrid="0">
      <p:cViewPr>
        <p:scale>
          <a:sx n="70" d="100"/>
          <a:sy n="70" d="100"/>
        </p:scale>
        <p:origin x="84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Esforço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74-4C89-BAC6-337B996FEA1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74-4C89-BAC6-337B996FEA1D}"/>
              </c:ext>
            </c:extLst>
          </c:dPt>
          <c:dLbls>
            <c:dLbl>
              <c:idx val="0"/>
              <c:layout>
                <c:manualLayout>
                  <c:x val="0.1087809739751614"/>
                  <c:y val="-0.1124724195866480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AD74-4C89-BAC6-337B996FEA1D}"/>
                </c:ext>
              </c:extLst>
            </c:dLbl>
            <c:dLbl>
              <c:idx val="1"/>
              <c:layout>
                <c:manualLayout>
                  <c:x val="-0.14763132182343344"/>
                  <c:y val="7.930697253092042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AD74-4C89-BAC6-337B996FEA1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Planilha1!$A$2:$A$3</c:f>
              <c:strCache>
                <c:ptCount val="2"/>
                <c:pt idx="0">
                  <c:v>Conecpt</c:v>
                </c:pt>
                <c:pt idx="1">
                  <c:v>Products</c:v>
                </c:pt>
              </c:strCache>
            </c:strRef>
          </c:cat>
          <c:val>
            <c:numRef>
              <c:f>Planilha1!$B$2:$B$3</c:f>
              <c:numCache>
                <c:formatCode>0.0%</c:formatCode>
                <c:ptCount val="2"/>
                <c:pt idx="0">
                  <c:v>0.2</c:v>
                </c:pt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D74-4C89-BAC6-337B996FEA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3246333333333316"/>
          <c:y val="0.26329426529827327"/>
          <c:w val="0.33277416666666665"/>
          <c:h val="0.507458098014210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accent1"/>
              </a:solidFill>
              <a:latin typeface="Calibri" panose="020F0502020204030204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bri" panose="020F0502020204030204" pitchFamily="34" charset="0"/>
        </a:defRPr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Effort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CC3-4E9A-8D6D-223592C1686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CC3-4E9A-8D6D-223592C1686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CC3-4E9A-8D6D-223592C1686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CC3-4E9A-8D6D-223592C1686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CC3-4E9A-8D6D-223592C16865}"/>
              </c:ext>
            </c:extLst>
          </c:dPt>
          <c:dLbls>
            <c:dLbl>
              <c:idx val="0"/>
              <c:layout>
                <c:manualLayout>
                  <c:x val="0.1087809739751614"/>
                  <c:y val="-0.1124724195866480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1CC3-4E9A-8D6D-223592C16865}"/>
                </c:ext>
              </c:extLst>
            </c:dLbl>
            <c:dLbl>
              <c:idx val="1"/>
              <c:layout>
                <c:manualLayout>
                  <c:x val="0.12432111311447018"/>
                  <c:y val="-7.23036983057023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156273841724295"/>
                      <c:h val="0.1221533977044999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1CC3-4E9A-8D6D-223592C16865}"/>
                </c:ext>
              </c:extLst>
            </c:dLbl>
            <c:dLbl>
              <c:idx val="2"/>
              <c:layout>
                <c:manualLayout>
                  <c:x val="0.15928642617791494"/>
                  <c:y val="6.426995404951316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accent1"/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1CC3-4E9A-8D6D-223592C16865}"/>
                </c:ext>
              </c:extLst>
            </c:dLbl>
            <c:dLbl>
              <c:idx val="3"/>
              <c:layout>
                <c:manualLayout>
                  <c:x val="-9.3240834835852687E-2"/>
                  <c:y val="0.1285399080990263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1CC3-4E9A-8D6D-223592C16865}"/>
                </c:ext>
              </c:extLst>
            </c:dLbl>
            <c:dLbl>
              <c:idx val="4"/>
              <c:layout>
                <c:manualLayout>
                  <c:x val="-0.10101090440550708"/>
                  <c:y val="-0.1205061638428371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1CC3-4E9A-8D6D-223592C168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Planilha1!$A$2:$A$6</c:f>
              <c:strCache>
                <c:ptCount val="5"/>
                <c:pt idx="0">
                  <c:v>Concept</c:v>
                </c:pt>
                <c:pt idx="1">
                  <c:v>Idea</c:v>
                </c:pt>
                <c:pt idx="2">
                  <c:v>Problem</c:v>
                </c:pt>
                <c:pt idx="3">
                  <c:v>Solution</c:v>
                </c:pt>
                <c:pt idx="4">
                  <c:v>Product</c:v>
                </c:pt>
              </c:strCache>
            </c:strRef>
          </c:cat>
          <c:val>
            <c:numRef>
              <c:f>Planilha1!$B$2:$B$6</c:f>
              <c:numCache>
                <c:formatCode>0.0%</c:formatCode>
                <c:ptCount val="5"/>
                <c:pt idx="0">
                  <c:v>0.25</c:v>
                </c:pt>
                <c:pt idx="1">
                  <c:v>0.125</c:v>
                </c:pt>
                <c:pt idx="2">
                  <c:v>0.125</c:v>
                </c:pt>
                <c:pt idx="3">
                  <c:v>0.25</c:v>
                </c:pt>
                <c:pt idx="4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CC3-4E9A-8D6D-223592C168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538009406066891"/>
          <c:y val="0.26329426529827327"/>
          <c:w val="0.27985741004614934"/>
          <c:h val="0.507458098014210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accent1"/>
              </a:solidFill>
              <a:latin typeface="Calibri" panose="020F0502020204030204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bri" panose="020F0502020204030204" pitchFamily="34" charset="0"/>
        </a:defRPr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Esforço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35-4235-93DB-E79E2ADA91F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35-4235-93DB-E79E2ADA91F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435-4235-93DB-E79E2ADA91F7}"/>
              </c:ext>
            </c:extLst>
          </c:dPt>
          <c:dLbls>
            <c:dLbl>
              <c:idx val="0"/>
              <c:layout>
                <c:manualLayout>
                  <c:x val="0.1087809739751614"/>
                  <c:y val="-0.1124724195866480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5435-4235-93DB-E79E2ADA91F7}"/>
                </c:ext>
              </c:extLst>
            </c:dLbl>
            <c:dLbl>
              <c:idx val="1"/>
              <c:layout>
                <c:manualLayout>
                  <c:x val="0.15928642617791494"/>
                  <c:y val="6.426995404951316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0" i="0" u="none" strike="noStrike" kern="1200" baseline="0">
                      <a:solidFill>
                        <a:schemeClr val="accent1"/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5435-4235-93DB-E79E2ADA91F7}"/>
                </c:ext>
              </c:extLst>
            </c:dLbl>
            <c:dLbl>
              <c:idx val="2"/>
              <c:layout>
                <c:manualLayout>
                  <c:x val="-9.7125869620679886E-2"/>
                  <c:y val="-0.2490460719418635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0" i="0" u="none" strike="noStrike" kern="1200" baseline="0">
                      <a:solidFill>
                        <a:schemeClr val="accent1"/>
                      </a:solidFill>
                      <a:latin typeface="Calibri" panose="020F0502020204030204" pitchFamily="34" charset="0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5435-4235-93DB-E79E2ADA91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Planilha1!$A$2:$A$4</c:f>
              <c:strCache>
                <c:ptCount val="3"/>
                <c:pt idx="0">
                  <c:v>Concept</c:v>
                </c:pt>
                <c:pt idx="1">
                  <c:v>Problems</c:v>
                </c:pt>
                <c:pt idx="2">
                  <c:v>Solution</c:v>
                </c:pt>
              </c:strCache>
            </c:strRef>
          </c:cat>
          <c:val>
            <c:numRef>
              <c:f>Planilha1!$B$2:$B$4</c:f>
              <c:numCache>
                <c:formatCode>0.0%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435-4235-93DB-E79E2ADA91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538009406066891"/>
          <c:y val="0.26329426529827327"/>
          <c:w val="0.27985741004614934"/>
          <c:h val="0.507458098014210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accent1"/>
              </a:solidFill>
              <a:latin typeface="Calibri" panose="020F0502020204030204" pitchFamily="34" charset="0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Calibri" panose="020F0502020204030204" pitchFamily="34" charset="0"/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5386A6-97D4-4EA5-B41D-299FF068DE8A}" type="datetimeFigureOut">
              <a:rPr lang="pt-BR" smtClean="0"/>
              <a:t>13/05/2018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6A069D-A4BF-4E90-BFD3-0077D5AB83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13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Pensamos grande</a:t>
            </a:r>
            <a:r>
              <a:rPr lang="pt-BR" baseline="0" dirty="0" smtClean="0"/>
              <a:t>, queremos voar alto e nossa ambição é</a:t>
            </a:r>
            <a:r>
              <a:rPr lang="pt-BR" dirty="0" smtClean="0"/>
              <a:t> alcançar as estrelas! Nosso desafio é grande mas,</a:t>
            </a:r>
            <a:r>
              <a:rPr lang="pt-BR" baseline="0" dirty="0" smtClean="0"/>
              <a:t> com esse time, vamos chegar lá!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A069D-A4BF-4E90-BFD3-0077D5AB83D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2299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Pensamos grande</a:t>
            </a:r>
            <a:r>
              <a:rPr lang="pt-BR" baseline="0" dirty="0" smtClean="0"/>
              <a:t>, queremos voar alto e nossa ambição é</a:t>
            </a:r>
            <a:r>
              <a:rPr lang="pt-BR" dirty="0" smtClean="0"/>
              <a:t> alcançar as estrelas! Nosso desafio é grande mas,</a:t>
            </a:r>
            <a:r>
              <a:rPr lang="pt-BR" baseline="0" dirty="0" smtClean="0"/>
              <a:t> com esse time, vamos chegar lá!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A069D-A4BF-4E90-BFD3-0077D5AB83D6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7270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Pensamos grande</a:t>
            </a:r>
            <a:r>
              <a:rPr lang="pt-BR" baseline="0" dirty="0" smtClean="0"/>
              <a:t>, queremos voar alto e nossa ambição é</a:t>
            </a:r>
            <a:r>
              <a:rPr lang="pt-BR" dirty="0" smtClean="0"/>
              <a:t> alcançar as estrelas! Nosso desafio é grande mas,</a:t>
            </a:r>
            <a:r>
              <a:rPr lang="pt-BR" baseline="0" dirty="0" smtClean="0"/>
              <a:t> com esse time, vamos chegar lá!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A069D-A4BF-4E90-BFD3-0077D5AB83D6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777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5E985-7730-4A99-864B-A009864CB527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8137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Pensamos grande</a:t>
            </a:r>
            <a:r>
              <a:rPr lang="pt-BR" baseline="0" dirty="0" smtClean="0"/>
              <a:t>, queremos voar alto e nossa ambição é</a:t>
            </a:r>
            <a:r>
              <a:rPr lang="pt-BR" dirty="0" smtClean="0"/>
              <a:t> alcançar as estrelas! Nosso desafio é grande mas,</a:t>
            </a:r>
            <a:r>
              <a:rPr lang="pt-BR" baseline="0" dirty="0" smtClean="0"/>
              <a:t> com esse time, vamos chegar lá!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A069D-A4BF-4E90-BFD3-0077D5AB83D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3347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1" dirty="0" smtClean="0">
                <a:solidFill>
                  <a:schemeClr val="tx2">
                    <a:lumMod val="75000"/>
                  </a:schemeClr>
                </a:solidFill>
                <a:latin typeface="Helvetica" panose="020B0604020202020204" pitchFamily="2" charset="0"/>
              </a:rPr>
              <a:t>Score </a:t>
            </a:r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Helvetica" panose="020B0604020202020204" pitchFamily="2" charset="0"/>
              </a:rPr>
              <a:t>é um </a:t>
            </a:r>
            <a:r>
              <a:rPr lang="pt-BR" sz="1200" dirty="0" err="1" smtClean="0">
                <a:solidFill>
                  <a:schemeClr val="tx2">
                    <a:lumMod val="75000"/>
                  </a:schemeClr>
                </a:solidFill>
                <a:latin typeface="Helvetica" panose="020B0604020202020204" pitchFamily="2" charset="0"/>
              </a:rPr>
              <a:t>Tribe</a:t>
            </a:r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Helvetica" panose="020B0604020202020204" pitchFamily="2" charset="0"/>
              </a:rPr>
              <a:t>, com 5 </a:t>
            </a:r>
            <a:r>
              <a:rPr lang="pt-BR" sz="1200" b="1" dirty="0" err="1" smtClean="0">
                <a:solidFill>
                  <a:schemeClr val="tx2">
                    <a:lumMod val="75000"/>
                  </a:schemeClr>
                </a:solidFill>
                <a:latin typeface="Helvetica" panose="020B0604020202020204" pitchFamily="2" charset="0"/>
              </a:rPr>
              <a:t>Squads</a:t>
            </a:r>
            <a:r>
              <a:rPr lang="pt-BR" sz="1200" dirty="0" smtClean="0">
                <a:solidFill>
                  <a:schemeClr val="tx2">
                    <a:lumMod val="75000"/>
                  </a:schemeClr>
                </a:solidFill>
                <a:latin typeface="Helvetica" panose="020B0604020202020204" pitchFamily="2" charset="0"/>
              </a:rPr>
              <a:t>: Customizados PF, Customizados PJ, Genéricos BI/CI, Variáveis e Plataformas.</a:t>
            </a:r>
            <a:endParaRPr lang="pt-BR" sz="1200" b="1" dirty="0" smtClean="0">
              <a:solidFill>
                <a:schemeClr val="tx2">
                  <a:lumMod val="75000"/>
                </a:schemeClr>
              </a:solidFill>
              <a:latin typeface="Helvetica" panose="020B0604020202020204" pitchFamily="2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A069D-A4BF-4E90-BFD3-0077D5AB83D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0165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5E985-7730-4A99-864B-A009864CB527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878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5E985-7730-4A99-864B-A009864CB527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336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B5E985-7730-4A99-864B-A009864CB527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771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Pensamos grande</a:t>
            </a:r>
            <a:r>
              <a:rPr lang="pt-BR" baseline="0" dirty="0" smtClean="0"/>
              <a:t>, queremos voar alto e nossa ambição é</a:t>
            </a:r>
            <a:r>
              <a:rPr lang="pt-BR" dirty="0" smtClean="0"/>
              <a:t> alcançar as estrelas! Nosso desafio é grande mas,</a:t>
            </a:r>
            <a:r>
              <a:rPr lang="pt-BR" baseline="0" dirty="0" smtClean="0"/>
              <a:t> com esse time, vamos chegar lá!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A069D-A4BF-4E90-BFD3-0077D5AB83D6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8099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Pensamos grande</a:t>
            </a:r>
            <a:r>
              <a:rPr lang="pt-BR" baseline="0" dirty="0" smtClean="0"/>
              <a:t>, queremos voar alto e nossa ambição é</a:t>
            </a:r>
            <a:r>
              <a:rPr lang="pt-BR" dirty="0" smtClean="0"/>
              <a:t> alcançar as estrelas! Nosso desafio é grande mas,</a:t>
            </a:r>
            <a:r>
              <a:rPr lang="pt-BR" baseline="0" dirty="0" smtClean="0"/>
              <a:t> com esse time, vamos chegar lá!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A069D-A4BF-4E90-BFD3-0077D5AB83D6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2930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Pensamos grande</a:t>
            </a:r>
            <a:r>
              <a:rPr lang="pt-BR" baseline="0" dirty="0" smtClean="0"/>
              <a:t>, queremos voar alto e nossa ambição é</a:t>
            </a:r>
            <a:r>
              <a:rPr lang="pt-BR" dirty="0" smtClean="0"/>
              <a:t> alcançar as estrelas! Nosso desafio é grande mas,</a:t>
            </a:r>
            <a:r>
              <a:rPr lang="pt-BR" baseline="0" dirty="0" smtClean="0"/>
              <a:t> com esse time, vamos chegar lá!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A069D-A4BF-4E90-BFD3-0077D5AB83D6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35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757A1-4461-47A0-BEE9-05219F003259}" type="datetimeFigureOut">
              <a:rPr lang="pt-BR" smtClean="0"/>
              <a:t>13/05/2018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B28D-D9D2-4F78-9448-0ED34C65D7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3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757A1-4461-47A0-BEE9-05219F003259}" type="datetimeFigureOut">
              <a:rPr lang="pt-BR" smtClean="0"/>
              <a:t>13/05/2018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B28D-D9D2-4F78-9448-0ED34C65D7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544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757A1-4461-47A0-BEE9-05219F003259}" type="datetimeFigureOut">
              <a:rPr lang="pt-BR" smtClean="0"/>
              <a:t>13/05/2018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B28D-D9D2-4F78-9448-0ED34C65D7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0628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757A1-4461-47A0-BEE9-05219F003259}" type="datetimeFigureOut">
              <a:rPr lang="pt-BR" smtClean="0"/>
              <a:t>13/05/2018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B28D-D9D2-4F78-9448-0ED34C65D7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7167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757A1-4461-47A0-BEE9-05219F003259}" type="datetimeFigureOut">
              <a:rPr lang="pt-BR" smtClean="0"/>
              <a:t>13/05/2018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B28D-D9D2-4F78-9448-0ED34C65D7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282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757A1-4461-47A0-BEE9-05219F003259}" type="datetimeFigureOut">
              <a:rPr lang="pt-BR" smtClean="0"/>
              <a:t>13/05/2018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B28D-D9D2-4F78-9448-0ED34C65D7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265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757A1-4461-47A0-BEE9-05219F003259}" type="datetimeFigureOut">
              <a:rPr lang="pt-BR" smtClean="0"/>
              <a:t>13/05/2018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B28D-D9D2-4F78-9448-0ED34C65D7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3836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757A1-4461-47A0-BEE9-05219F003259}" type="datetimeFigureOut">
              <a:rPr lang="pt-BR" smtClean="0"/>
              <a:t>13/05/2018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B28D-D9D2-4F78-9448-0ED34C65D7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6415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757A1-4461-47A0-BEE9-05219F003259}" type="datetimeFigureOut">
              <a:rPr lang="pt-BR" smtClean="0"/>
              <a:t>13/05/2018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B28D-D9D2-4F78-9448-0ED34C65D7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59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757A1-4461-47A0-BEE9-05219F003259}" type="datetimeFigureOut">
              <a:rPr lang="pt-BR" smtClean="0"/>
              <a:t>13/05/2018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B28D-D9D2-4F78-9448-0ED34C65D7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4657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757A1-4461-47A0-BEE9-05219F003259}" type="datetimeFigureOut">
              <a:rPr lang="pt-BR" smtClean="0"/>
              <a:t>13/05/2018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9B28D-D9D2-4F78-9448-0ED34C65D7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2299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757A1-4461-47A0-BEE9-05219F003259}" type="datetimeFigureOut">
              <a:rPr lang="pt-BR" smtClean="0"/>
              <a:t>13/05/2018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9B28D-D9D2-4F78-9448-0ED34C65D7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800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microsoft.com/office/2007/relationships/hdphoto" Target="../media/hdphoto8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7.wdp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0.wdp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gif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11" Type="http://schemas.openxmlformats.org/officeDocument/2006/relationships/image" Target="../media/image52.png"/><Relationship Id="rId5" Type="http://schemas.openxmlformats.org/officeDocument/2006/relationships/image" Target="../media/image46.jpe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12" Type="http://schemas.openxmlformats.org/officeDocument/2006/relationships/image" Target="../media/image6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11" Type="http://schemas.openxmlformats.org/officeDocument/2006/relationships/image" Target="../media/image64.jpeg"/><Relationship Id="rId5" Type="http://schemas.openxmlformats.org/officeDocument/2006/relationships/image" Target="../media/image58.jpeg"/><Relationship Id="rId10" Type="http://schemas.openxmlformats.org/officeDocument/2006/relationships/image" Target="../media/image63.jpeg"/><Relationship Id="rId4" Type="http://schemas.openxmlformats.org/officeDocument/2006/relationships/image" Target="../media/image57.jpeg"/><Relationship Id="rId9" Type="http://schemas.openxmlformats.org/officeDocument/2006/relationships/image" Target="../media/image6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7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34.png"/><Relationship Id="rId7" Type="http://schemas.openxmlformats.org/officeDocument/2006/relationships/image" Target="../media/image75.png"/><Relationship Id="rId12" Type="http://schemas.openxmlformats.org/officeDocument/2006/relationships/image" Target="../media/image8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Relationship Id="rId1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microsoft.com/office/2007/relationships/hdphoto" Target="../media/hdphoto2.wdp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5.wdp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"/>
            <a:ext cx="9144000" cy="5714786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68968" y="545432"/>
            <a:ext cx="7090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solidFill>
                  <a:srgbClr val="F2F2F2"/>
                </a:solidFill>
                <a:latin typeface="Century Gothic" panose="020B0502020202020204" pitchFamily="34" charset="0"/>
              </a:rPr>
              <a:t>WELCOME TO </a:t>
            </a:r>
            <a:endParaRPr lang="pt-BR" sz="4000" dirty="0" smtClean="0">
              <a:solidFill>
                <a:srgbClr val="F2F2F2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68968" y="1044772"/>
            <a:ext cx="58977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b="1" dirty="0" smtClean="0">
                <a:solidFill>
                  <a:srgbClr val="F2F2F2"/>
                </a:solidFill>
                <a:latin typeface="Century Gothic" panose="020B0502020202020204" pitchFamily="34" charset="0"/>
              </a:rPr>
              <a:t>A NEW IT EXPERIENCE</a:t>
            </a:r>
            <a:endParaRPr lang="pt-BR" sz="4400" b="1" dirty="0">
              <a:solidFill>
                <a:srgbClr val="F2F2F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26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504950" y="472350"/>
            <a:ext cx="63817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SQUAD</a:t>
            </a:r>
            <a:endParaRPr lang="pt-BR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Imagem 1" descr="This week's 6 most &lt;strong&gt;WTF&lt;/strong&gt; moments | Channel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4950" y="1714500"/>
            <a:ext cx="5905500" cy="276225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057900" y="1298643"/>
            <a:ext cx="3086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PO</a:t>
            </a:r>
            <a:endParaRPr lang="pt-BR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981700" y="4538664"/>
            <a:ext cx="3086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CHAPTER</a:t>
            </a:r>
            <a:endParaRPr lang="pt-BR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-228600" y="577720"/>
            <a:ext cx="30861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SCRUM MASTER</a:t>
            </a:r>
            <a:endParaRPr lang="pt-BR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-228600" y="2746250"/>
            <a:ext cx="3086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TRIBE</a:t>
            </a:r>
            <a:endParaRPr lang="pt-BR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533400" y="4613955"/>
            <a:ext cx="3086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BP</a:t>
            </a:r>
            <a:endParaRPr lang="pt-BR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715000" y="177611"/>
            <a:ext cx="3086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AGILE</a:t>
            </a:r>
            <a:endParaRPr lang="pt-BR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152775" y="4555287"/>
            <a:ext cx="3086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COE</a:t>
            </a:r>
            <a:endParaRPr lang="pt-BR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6057900" y="2985180"/>
            <a:ext cx="3086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CTA</a:t>
            </a:r>
            <a:endParaRPr lang="pt-BR" sz="3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1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Arredondado 5"/>
          <p:cNvSpPr/>
          <p:nvPr/>
        </p:nvSpPr>
        <p:spPr>
          <a:xfrm>
            <a:off x="1106902" y="657724"/>
            <a:ext cx="1924050" cy="798281"/>
          </a:xfrm>
          <a:prstGeom prst="roundRect">
            <a:avLst>
              <a:gd name="adj" fmla="val 12385"/>
            </a:avLst>
          </a:prstGeom>
          <a:solidFill>
            <a:srgbClr val="2D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2800" b="1" dirty="0" smtClean="0">
                <a:latin typeface="Century Gothic" panose="020B0502020202020204" pitchFamily="34" charset="0"/>
              </a:rPr>
              <a:t>SQUAD</a:t>
            </a:r>
            <a:endParaRPr lang="pt-BR" b="1" dirty="0">
              <a:latin typeface="Century Gothic" panose="020B0502020202020204" pitchFamily="34" charset="0"/>
            </a:endParaRPr>
          </a:p>
        </p:txBody>
      </p:sp>
      <p:sp>
        <p:nvSpPr>
          <p:cNvPr id="2" name="Retângulo Arredondado 1"/>
          <p:cNvSpPr/>
          <p:nvPr/>
        </p:nvSpPr>
        <p:spPr>
          <a:xfrm rot="1839133">
            <a:off x="-638461" y="1483517"/>
            <a:ext cx="4419512" cy="3801790"/>
          </a:xfrm>
          <a:prstGeom prst="roundRect">
            <a:avLst>
              <a:gd name="adj" fmla="val 9584"/>
            </a:avLst>
          </a:prstGeom>
          <a:solidFill>
            <a:srgbClr val="5DA731">
              <a:alpha val="9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725" y="-82689"/>
            <a:ext cx="9144000" cy="571500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314663" y="1615819"/>
            <a:ext cx="2716289" cy="329320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The Squad is a multidisciplinary team, mixing IT and business professionals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– with complementary skills. Combined, they attack the demands connected to the Project.</a:t>
            </a:r>
          </a:p>
          <a:p>
            <a:pPr lvl="0">
              <a:defRPr/>
            </a:pPr>
            <a:endParaRPr lang="en-US" sz="16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0">
              <a:defRPr/>
            </a:pP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During the game, this group has autonomy to decide priorities and to make decisions.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866017" y="956140"/>
            <a:ext cx="962526" cy="307777"/>
          </a:xfrm>
          <a:prstGeom prst="rect">
            <a:avLst/>
          </a:prstGeom>
          <a:solidFill>
            <a:srgbClr val="2DAAE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 smtClean="0">
                <a:solidFill>
                  <a:srgbClr val="565B69"/>
                </a:solidFill>
                <a:latin typeface="Century Gothic" panose="020B0502020202020204" pitchFamily="34" charset="0"/>
              </a:rPr>
              <a:t>Defense</a:t>
            </a:r>
            <a:endParaRPr lang="pt-BR" b="1" dirty="0">
              <a:solidFill>
                <a:srgbClr val="565B69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5550194" y="956139"/>
            <a:ext cx="1296965" cy="307777"/>
          </a:xfrm>
          <a:prstGeom prst="rect">
            <a:avLst/>
          </a:prstGeom>
          <a:solidFill>
            <a:srgbClr val="2DAAE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 smtClean="0">
                <a:solidFill>
                  <a:srgbClr val="565B69"/>
                </a:solidFill>
                <a:latin typeface="Century Gothic" panose="020B0502020202020204" pitchFamily="34" charset="0"/>
              </a:rPr>
              <a:t>Midfield</a:t>
            </a:r>
            <a:endParaRPr lang="pt-BR" b="1" dirty="0">
              <a:solidFill>
                <a:srgbClr val="565B69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349982" y="945507"/>
            <a:ext cx="1296965" cy="307777"/>
          </a:xfrm>
          <a:prstGeom prst="rect">
            <a:avLst/>
          </a:prstGeom>
          <a:solidFill>
            <a:srgbClr val="2DAAE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 smtClean="0">
                <a:solidFill>
                  <a:srgbClr val="565B69"/>
                </a:solidFill>
                <a:latin typeface="Century Gothic" panose="020B0502020202020204" pitchFamily="34" charset="0"/>
              </a:rPr>
              <a:t>Attack</a:t>
            </a:r>
            <a:endParaRPr lang="pt-BR" b="1" dirty="0">
              <a:solidFill>
                <a:srgbClr val="565B6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20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Arredondado 10"/>
          <p:cNvSpPr/>
          <p:nvPr/>
        </p:nvSpPr>
        <p:spPr>
          <a:xfrm>
            <a:off x="609600" y="573205"/>
            <a:ext cx="1924050" cy="978374"/>
          </a:xfrm>
          <a:prstGeom prst="roundRect">
            <a:avLst/>
          </a:prstGeom>
          <a:solidFill>
            <a:srgbClr val="FFD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sz="2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PO</a:t>
            </a:r>
            <a:endParaRPr lang="pt-BR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tângulo Arredondado 1"/>
          <p:cNvSpPr/>
          <p:nvPr/>
        </p:nvSpPr>
        <p:spPr>
          <a:xfrm rot="1284469">
            <a:off x="344240" y="1234221"/>
            <a:ext cx="2827313" cy="2420653"/>
          </a:xfrm>
          <a:prstGeom prst="roundRect">
            <a:avLst>
              <a:gd name="adj" fmla="val 7909"/>
            </a:avLst>
          </a:prstGeom>
          <a:solidFill>
            <a:srgbClr val="26502B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725" y="-82689"/>
            <a:ext cx="9144000" cy="571500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49257" y="1189509"/>
            <a:ext cx="2345774" cy="24929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endParaRPr lang="pt-BR" sz="16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0" algn="ctr">
              <a:defRPr/>
            </a:pPr>
            <a:r>
              <a:rPr lang="pt-BR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Each</a:t>
            </a:r>
            <a:r>
              <a:rPr lang="pt-BR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Squad</a:t>
            </a: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is</a:t>
            </a:r>
            <a:r>
              <a:rPr lang="pt-BR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headed</a:t>
            </a:r>
            <a:r>
              <a:rPr lang="pt-BR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by</a:t>
            </a:r>
            <a:r>
              <a:rPr lang="pt-BR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a </a:t>
            </a:r>
          </a:p>
          <a:p>
            <a:pPr lvl="0" algn="ctr">
              <a:defRPr/>
            </a:pPr>
            <a:r>
              <a:rPr lang="pt-BR" sz="1600" b="1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Product</a:t>
            </a:r>
            <a:r>
              <a:rPr lang="pt-BR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1600" b="1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Owner</a:t>
            </a:r>
            <a:r>
              <a:rPr lang="pt-BR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(PO), </a:t>
            </a:r>
            <a:r>
              <a:rPr lang="pt-BR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 professional </a:t>
            </a:r>
            <a:r>
              <a:rPr lang="pt-BR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from</a:t>
            </a:r>
            <a:r>
              <a:rPr lang="pt-BR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the</a:t>
            </a:r>
            <a:r>
              <a:rPr lang="pt-BR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business </a:t>
            </a:r>
            <a:r>
              <a:rPr lang="pt-BR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team</a:t>
            </a:r>
            <a:r>
              <a:rPr lang="pt-BR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  <a:p>
            <a:pPr lvl="0" algn="ctr">
              <a:defRPr/>
            </a:pPr>
            <a:endParaRPr lang="pt-BR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0" algn="ctr">
              <a:defRPr/>
            </a:pPr>
            <a:r>
              <a:rPr lang="pt-BR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He/</a:t>
            </a:r>
            <a:r>
              <a:rPr lang="pt-BR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she</a:t>
            </a:r>
            <a:r>
              <a:rPr lang="pt-BR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is</a:t>
            </a:r>
            <a:r>
              <a:rPr lang="pt-BR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our</a:t>
            </a:r>
            <a:r>
              <a:rPr lang="pt-BR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a</a:t>
            </a:r>
            <a:r>
              <a:rPr lang="pt-BR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uxiliar </a:t>
            </a:r>
            <a:r>
              <a:rPr lang="pt-BR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coach</a:t>
            </a:r>
            <a:r>
              <a:rPr lang="pt-BR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!</a:t>
            </a:r>
            <a:endParaRPr lang="pt-BR" sz="16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lvl="0" algn="ctr">
              <a:defRPr/>
            </a:pPr>
            <a:endParaRPr lang="pt-BR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3981450" y="1276350"/>
            <a:ext cx="781050" cy="391812"/>
          </a:xfrm>
          <a:prstGeom prst="rect">
            <a:avLst/>
          </a:prstGeom>
          <a:solidFill>
            <a:srgbClr val="FFD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PO</a:t>
            </a:r>
            <a:endParaRPr lang="pt-BR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772150" y="1295400"/>
            <a:ext cx="781050" cy="391812"/>
          </a:xfrm>
          <a:prstGeom prst="rect">
            <a:avLst/>
          </a:prstGeom>
          <a:solidFill>
            <a:srgbClr val="FFD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PO</a:t>
            </a:r>
            <a:endParaRPr lang="pt-BR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7620000" y="1295400"/>
            <a:ext cx="781050" cy="391812"/>
          </a:xfrm>
          <a:prstGeom prst="rect">
            <a:avLst/>
          </a:prstGeom>
          <a:solidFill>
            <a:srgbClr val="FFD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PO</a:t>
            </a:r>
            <a:endParaRPr lang="pt-BR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5294741" y="1"/>
            <a:ext cx="2539074" cy="245660"/>
          </a:xfrm>
          <a:prstGeom prst="rect">
            <a:avLst/>
          </a:prstGeom>
          <a:solidFill>
            <a:srgbClr val="FFD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Head </a:t>
            </a:r>
            <a:r>
              <a:rPr lang="pt-BR" sz="1400" b="1" dirty="0" err="1" smtClean="0">
                <a:solidFill>
                  <a:schemeClr val="tx1"/>
                </a:solidFill>
                <a:latin typeface="Century Gothic" panose="020B0502020202020204" pitchFamily="34" charset="0"/>
              </a:rPr>
              <a:t>Coach</a:t>
            </a:r>
            <a:r>
              <a:rPr lang="pt-BR" sz="1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 = Business</a:t>
            </a:r>
            <a:endParaRPr lang="pt-BR" sz="11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866017" y="956140"/>
            <a:ext cx="962526" cy="307777"/>
          </a:xfrm>
          <a:prstGeom prst="rect">
            <a:avLst/>
          </a:prstGeom>
          <a:solidFill>
            <a:srgbClr val="2DAAE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 smtClean="0">
                <a:solidFill>
                  <a:srgbClr val="565B69"/>
                </a:solidFill>
                <a:latin typeface="Century Gothic" panose="020B0502020202020204" pitchFamily="34" charset="0"/>
              </a:rPr>
              <a:t>Defense</a:t>
            </a:r>
            <a:endParaRPr lang="pt-BR" b="1" dirty="0">
              <a:solidFill>
                <a:srgbClr val="565B69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550194" y="956139"/>
            <a:ext cx="1296965" cy="307777"/>
          </a:xfrm>
          <a:prstGeom prst="rect">
            <a:avLst/>
          </a:prstGeom>
          <a:solidFill>
            <a:srgbClr val="2DAAE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 smtClean="0">
                <a:solidFill>
                  <a:srgbClr val="565B69"/>
                </a:solidFill>
                <a:latin typeface="Century Gothic" panose="020B0502020202020204" pitchFamily="34" charset="0"/>
              </a:rPr>
              <a:t>Midfield</a:t>
            </a:r>
            <a:endParaRPr lang="pt-BR" b="1" dirty="0">
              <a:solidFill>
                <a:srgbClr val="565B69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7349982" y="945507"/>
            <a:ext cx="1296965" cy="307777"/>
          </a:xfrm>
          <a:prstGeom prst="rect">
            <a:avLst/>
          </a:prstGeom>
          <a:solidFill>
            <a:srgbClr val="2DAAE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 smtClean="0">
                <a:solidFill>
                  <a:srgbClr val="565B69"/>
                </a:solidFill>
                <a:latin typeface="Century Gothic" panose="020B0502020202020204" pitchFamily="34" charset="0"/>
              </a:rPr>
              <a:t>Attack</a:t>
            </a:r>
            <a:endParaRPr lang="pt-BR" b="1" dirty="0">
              <a:solidFill>
                <a:srgbClr val="565B6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58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  <p:bldP spid="7" grpId="0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400" y="-169070"/>
            <a:ext cx="8782050" cy="5488782"/>
          </a:xfrm>
          <a:prstGeom prst="rect">
            <a:avLst/>
          </a:prstGeom>
        </p:spPr>
      </p:pic>
      <p:sp>
        <p:nvSpPr>
          <p:cNvPr id="12" name="Retângulo Arredondado 11"/>
          <p:cNvSpPr/>
          <p:nvPr/>
        </p:nvSpPr>
        <p:spPr>
          <a:xfrm rot="1284469">
            <a:off x="6489720" y="1811448"/>
            <a:ext cx="2497476" cy="2344317"/>
          </a:xfrm>
          <a:prstGeom prst="roundRect">
            <a:avLst>
              <a:gd name="adj" fmla="val 7909"/>
            </a:avLst>
          </a:prstGeom>
          <a:solidFill>
            <a:srgbClr val="40485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Arredondado 6"/>
          <p:cNvSpPr/>
          <p:nvPr/>
        </p:nvSpPr>
        <p:spPr>
          <a:xfrm rot="1284469">
            <a:off x="89846" y="2249141"/>
            <a:ext cx="2370177" cy="2113326"/>
          </a:xfrm>
          <a:prstGeom prst="roundRect">
            <a:avLst>
              <a:gd name="adj" fmla="val 7909"/>
            </a:avLst>
          </a:prstGeom>
          <a:solidFill>
            <a:srgbClr val="40485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53875" r="94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8750"/>
          <a:stretch/>
        </p:blipFill>
        <p:spPr>
          <a:xfrm rot="9571840">
            <a:off x="6076951" y="457325"/>
            <a:ext cx="15621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aixaDeTexto 7"/>
          <p:cNvSpPr txBox="1"/>
          <p:nvPr/>
        </p:nvSpPr>
        <p:spPr>
          <a:xfrm>
            <a:off x="6401829" y="2170671"/>
            <a:ext cx="262890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Inside the agile structure, the </a:t>
            </a:r>
            <a:r>
              <a:rPr lang="en-US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Tribe 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concept brings all the Squads together with the criteria of a specific theme or product.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42333" y="2655969"/>
            <a:ext cx="2408362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The tribe is headed by the </a:t>
            </a:r>
            <a:r>
              <a:rPr lang="en-US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Tribe Leader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, the people leader.</a:t>
            </a:r>
          </a:p>
          <a:p>
            <a:pPr algn="ctr"/>
            <a:endParaRPr lang="en-US" sz="16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He’s our team captain.</a:t>
            </a:r>
            <a:endParaRPr lang="en-US" sz="1600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3875" r="94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8750"/>
          <a:stretch/>
        </p:blipFill>
        <p:spPr>
          <a:xfrm rot="11446304" flipH="1">
            <a:off x="1462735" y="1243468"/>
            <a:ext cx="1153706" cy="1399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aixaDeTexto 2"/>
          <p:cNvSpPr txBox="1"/>
          <p:nvPr/>
        </p:nvSpPr>
        <p:spPr>
          <a:xfrm>
            <a:off x="1342139" y="275431"/>
            <a:ext cx="445103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rgbClr val="FFDD0E"/>
                </a:solidFill>
                <a:latin typeface="Century Gothic" panose="020B0502020202020204" pitchFamily="34" charset="0"/>
              </a:rPr>
              <a:t>BRAZILIAN TEAM</a:t>
            </a:r>
            <a:endParaRPr lang="pt-BR" sz="3200" b="1" dirty="0">
              <a:solidFill>
                <a:srgbClr val="FFDD0E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97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1035369" y="369296"/>
            <a:ext cx="445103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rgbClr val="FFDD0E"/>
                </a:solidFill>
                <a:latin typeface="Century Gothic" panose="020B0502020202020204" pitchFamily="34" charset="0"/>
              </a:rPr>
              <a:t>BRAZILIAN TEAM</a:t>
            </a:r>
            <a:endParaRPr lang="pt-BR" sz="3200" b="1" dirty="0">
              <a:solidFill>
                <a:srgbClr val="FFDD0E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4000500" y="2228850"/>
            <a:ext cx="609600" cy="342900"/>
          </a:xfrm>
          <a:prstGeom prst="rect">
            <a:avLst/>
          </a:prstGeom>
          <a:solidFill>
            <a:srgbClr val="FFD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PO</a:t>
            </a:r>
            <a:endParaRPr lang="pt-BR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5486400" y="2247900"/>
            <a:ext cx="609600" cy="342900"/>
          </a:xfrm>
          <a:prstGeom prst="rect">
            <a:avLst/>
          </a:prstGeom>
          <a:solidFill>
            <a:srgbClr val="FFD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PO</a:t>
            </a:r>
            <a:endParaRPr lang="pt-BR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991350" y="2247900"/>
            <a:ext cx="609600" cy="342900"/>
          </a:xfrm>
          <a:prstGeom prst="rect">
            <a:avLst/>
          </a:prstGeom>
          <a:solidFill>
            <a:srgbClr val="FFD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PO</a:t>
            </a:r>
            <a:endParaRPr lang="pt-BR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3875" r="94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8750"/>
          <a:stretch/>
        </p:blipFill>
        <p:spPr>
          <a:xfrm rot="6929084">
            <a:off x="3025709" y="2582981"/>
            <a:ext cx="1305744" cy="1399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ixaDeTexto 12"/>
          <p:cNvSpPr txBox="1"/>
          <p:nvPr/>
        </p:nvSpPr>
        <p:spPr>
          <a:xfrm>
            <a:off x="1227221" y="4511841"/>
            <a:ext cx="2163679" cy="292388"/>
          </a:xfrm>
          <a:prstGeom prst="rect">
            <a:avLst/>
          </a:prstGeom>
          <a:solidFill>
            <a:srgbClr val="2AA9E1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Coaching staff</a:t>
            </a:r>
            <a:endParaRPr lang="en-US" sz="1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235240" y="4868779"/>
            <a:ext cx="2163679" cy="292388"/>
          </a:xfrm>
          <a:prstGeom prst="rect">
            <a:avLst/>
          </a:prstGeom>
          <a:solidFill>
            <a:srgbClr val="2AA9E1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entury Gothic" panose="020B0502020202020204" pitchFamily="34" charset="0"/>
              </a:rPr>
              <a:t>Press </a:t>
            </a:r>
            <a:r>
              <a:rPr lang="en-US" sz="13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Office</a:t>
            </a:r>
            <a:endParaRPr lang="en-US" sz="1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3825074" y="1651608"/>
            <a:ext cx="96252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 smtClean="0">
                <a:solidFill>
                  <a:srgbClr val="565B69"/>
                </a:solidFill>
                <a:latin typeface="Century Gothic" panose="020B0502020202020204" pitchFamily="34" charset="0"/>
              </a:rPr>
              <a:t>Defense</a:t>
            </a:r>
            <a:endParaRPr lang="pt-BR" b="1" dirty="0">
              <a:solidFill>
                <a:srgbClr val="565B69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5085933" y="1651607"/>
            <a:ext cx="12969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 smtClean="0">
                <a:solidFill>
                  <a:srgbClr val="565B69"/>
                </a:solidFill>
                <a:latin typeface="Century Gothic" panose="020B0502020202020204" pitchFamily="34" charset="0"/>
              </a:rPr>
              <a:t>Midfield</a:t>
            </a:r>
            <a:endParaRPr lang="pt-BR" b="1" dirty="0">
              <a:solidFill>
                <a:srgbClr val="565B69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6626647" y="1640975"/>
            <a:ext cx="129696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 err="1" smtClean="0">
                <a:solidFill>
                  <a:srgbClr val="565B69"/>
                </a:solidFill>
                <a:latin typeface="Century Gothic" panose="020B0502020202020204" pitchFamily="34" charset="0"/>
              </a:rPr>
              <a:t>Attack</a:t>
            </a:r>
            <a:endParaRPr lang="pt-BR" b="1" dirty="0">
              <a:solidFill>
                <a:srgbClr val="565B69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269035" y="2392234"/>
            <a:ext cx="2163679" cy="292388"/>
          </a:xfrm>
          <a:prstGeom prst="rect">
            <a:avLst/>
          </a:prstGeom>
          <a:solidFill>
            <a:srgbClr val="2AA9E1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Technical team</a:t>
            </a:r>
            <a:endParaRPr lang="en-US" sz="1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257659" y="2735706"/>
            <a:ext cx="2163679" cy="292388"/>
          </a:xfrm>
          <a:prstGeom prst="rect">
            <a:avLst/>
          </a:prstGeom>
          <a:solidFill>
            <a:srgbClr val="2AA9E1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Physician team</a:t>
            </a:r>
            <a:endParaRPr lang="en-US" sz="1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1246283" y="3092826"/>
            <a:ext cx="2163679" cy="292388"/>
          </a:xfrm>
          <a:prstGeom prst="rect">
            <a:avLst/>
          </a:prstGeom>
          <a:solidFill>
            <a:srgbClr val="2AA9E1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entury Gothic" panose="020B0502020202020204" pitchFamily="34" charset="0"/>
              </a:rPr>
              <a:t>Athletic </a:t>
            </a:r>
            <a:r>
              <a:rPr lang="en-US" sz="13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Trainers</a:t>
            </a:r>
            <a:endParaRPr lang="en-US" sz="1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1234907" y="3449946"/>
            <a:ext cx="2163679" cy="292388"/>
          </a:xfrm>
          <a:prstGeom prst="rect">
            <a:avLst/>
          </a:prstGeom>
          <a:solidFill>
            <a:srgbClr val="2AA9E1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Judges</a:t>
            </a:r>
            <a:endParaRPr lang="en-US" sz="1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1223531" y="3807066"/>
            <a:ext cx="2163679" cy="292388"/>
          </a:xfrm>
          <a:prstGeom prst="rect">
            <a:avLst/>
          </a:prstGeom>
          <a:solidFill>
            <a:srgbClr val="2AA9E1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Arbitration</a:t>
            </a:r>
            <a:r>
              <a:rPr lang="en-US" sz="13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team</a:t>
            </a:r>
            <a:endParaRPr lang="en-US" sz="1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1212155" y="4164186"/>
            <a:ext cx="2163679" cy="292388"/>
          </a:xfrm>
          <a:prstGeom prst="rect">
            <a:avLst/>
          </a:prstGeom>
          <a:solidFill>
            <a:srgbClr val="2AA9E1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Talent scout</a:t>
            </a:r>
            <a:endParaRPr lang="en-US" sz="1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tângulo Arredondado 11"/>
          <p:cNvSpPr/>
          <p:nvPr/>
        </p:nvSpPr>
        <p:spPr>
          <a:xfrm rot="969631">
            <a:off x="4619153" y="896330"/>
            <a:ext cx="4251987" cy="3274366"/>
          </a:xfrm>
          <a:prstGeom prst="roundRect">
            <a:avLst>
              <a:gd name="adj" fmla="val 7909"/>
            </a:avLst>
          </a:prstGeom>
          <a:solidFill>
            <a:srgbClr val="40B2E4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4787600" y="1528955"/>
            <a:ext cx="3943350" cy="23083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“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Chapter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” is an horizontal group that brings similar-skill professionals. </a:t>
            </a:r>
          </a:p>
          <a:p>
            <a:pPr lvl="0" algn="ctr">
              <a:defRPr/>
            </a:pP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  <a:p>
            <a:pPr lvl="0" algn="ctr">
              <a:defRPr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They support the project demands and needs, being lead by the </a:t>
            </a:r>
            <a:r>
              <a:rPr 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Chapter Leader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, the people leader.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79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"/>
            <a:ext cx="9144000" cy="5714786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807091"/>
              </p:ext>
            </p:extLst>
          </p:nvPr>
        </p:nvGraphicFramePr>
        <p:xfrm>
          <a:off x="1053160" y="948074"/>
          <a:ext cx="7408451" cy="45110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3505192">
                  <a:extLst>
                    <a:ext uri="{9D8B030D-6E8A-4147-A177-3AD203B41FA5}">
                      <a16:colId xmlns:a16="http://schemas.microsoft.com/office/drawing/2014/main" val="342956557"/>
                    </a:ext>
                  </a:extLst>
                </a:gridCol>
                <a:gridCol w="3903259">
                  <a:extLst>
                    <a:ext uri="{9D8B030D-6E8A-4147-A177-3AD203B41FA5}">
                      <a16:colId xmlns:a16="http://schemas.microsoft.com/office/drawing/2014/main" val="1935099391"/>
                    </a:ext>
                  </a:extLst>
                </a:gridCol>
              </a:tblGrid>
              <a:tr h="245296">
                <a:tc>
                  <a:txBody>
                    <a:bodyPr/>
                    <a:lstStyle/>
                    <a:p>
                      <a:r>
                        <a:rPr lang="pt-BR" sz="1600" b="1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Quem?</a:t>
                      </a:r>
                      <a:endParaRPr lang="pt-BR" sz="1600" b="1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1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Metáfora</a:t>
                      </a:r>
                      <a:endParaRPr lang="pt-BR" sz="1600" b="1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312916"/>
                  </a:ext>
                </a:extLst>
              </a:tr>
              <a:tr h="245296">
                <a:tc>
                  <a:txBody>
                    <a:bodyPr/>
                    <a:lstStyle/>
                    <a:p>
                      <a:r>
                        <a:rPr lang="pt-BR" sz="1600" b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Negócio</a:t>
                      </a:r>
                      <a:endParaRPr lang="pt-BR" sz="16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Tite (técnico)</a:t>
                      </a:r>
                      <a:endParaRPr lang="pt-BR" sz="16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591975"/>
                  </a:ext>
                </a:extLst>
              </a:tr>
              <a:tr h="245296">
                <a:tc>
                  <a:txBody>
                    <a:bodyPr/>
                    <a:lstStyle/>
                    <a:p>
                      <a:r>
                        <a:rPr lang="pt-BR" sz="1600" b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PO</a:t>
                      </a:r>
                      <a:endParaRPr lang="pt-BR" sz="16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Auxiliar técnico</a:t>
                      </a:r>
                      <a:endParaRPr lang="pt-BR" sz="16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938233"/>
                  </a:ext>
                </a:extLst>
              </a:tr>
              <a:tr h="245296">
                <a:tc>
                  <a:txBody>
                    <a:bodyPr/>
                    <a:lstStyle/>
                    <a:p>
                      <a:r>
                        <a:rPr lang="pt-BR" sz="1600" b="0" dirty="0" err="1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Tribe</a:t>
                      </a:r>
                      <a:r>
                        <a:rPr lang="pt-BR" sz="1600" b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pt-BR" sz="1600" b="0" dirty="0" err="1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Leader</a:t>
                      </a:r>
                      <a:endParaRPr lang="pt-BR" sz="16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Capitão do time</a:t>
                      </a:r>
                      <a:endParaRPr lang="pt-BR" sz="16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629961"/>
                  </a:ext>
                </a:extLst>
              </a:tr>
              <a:tr h="245296">
                <a:tc>
                  <a:txBody>
                    <a:bodyPr/>
                    <a:lstStyle/>
                    <a:p>
                      <a:r>
                        <a:rPr lang="pt-BR" sz="1600" b="0" dirty="0" err="1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Chapter</a:t>
                      </a:r>
                      <a:r>
                        <a:rPr lang="pt-BR" sz="1600" b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:</a:t>
                      </a:r>
                      <a:r>
                        <a:rPr lang="pt-BR" sz="1600" b="0" baseline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pt-BR" sz="1600" b="0" dirty="0" err="1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Scrum</a:t>
                      </a:r>
                      <a:r>
                        <a:rPr lang="pt-BR" sz="1600" b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Master</a:t>
                      </a:r>
                      <a:endParaRPr lang="pt-BR" sz="16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Armador</a:t>
                      </a:r>
                      <a:endParaRPr lang="pt-BR" sz="16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654583"/>
                  </a:ext>
                </a:extLst>
              </a:tr>
              <a:tr h="245296">
                <a:tc>
                  <a:txBody>
                    <a:bodyPr/>
                    <a:lstStyle/>
                    <a:p>
                      <a:r>
                        <a:rPr lang="pt-BR" sz="1600" b="0" dirty="0" err="1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Chapter</a:t>
                      </a:r>
                      <a:r>
                        <a:rPr lang="pt-BR" sz="1600" b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: BP</a:t>
                      </a:r>
                      <a:r>
                        <a:rPr lang="pt-BR" sz="1600" b="0" baseline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de TI</a:t>
                      </a:r>
                      <a:endParaRPr lang="pt-BR" sz="16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Coordenador técnico</a:t>
                      </a:r>
                      <a:endParaRPr lang="pt-BR" sz="16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482410"/>
                  </a:ext>
                </a:extLst>
              </a:tr>
              <a:tr h="245296">
                <a:tc>
                  <a:txBody>
                    <a:bodyPr/>
                    <a:lstStyle/>
                    <a:p>
                      <a:r>
                        <a:rPr lang="pt-BR" sz="1600" b="0" dirty="0" err="1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Chapter</a:t>
                      </a:r>
                      <a:r>
                        <a:rPr lang="pt-BR" sz="1600" b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:</a:t>
                      </a:r>
                      <a:r>
                        <a:rPr lang="pt-BR" sz="1600" b="0" baseline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pt-BR" sz="1600" b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GP</a:t>
                      </a:r>
                      <a:endParaRPr lang="pt-BR" sz="16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Analista</a:t>
                      </a:r>
                      <a:r>
                        <a:rPr lang="pt-BR" sz="1600" b="0" baseline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de desempenho</a:t>
                      </a:r>
                      <a:endParaRPr lang="pt-BR" sz="16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71506"/>
                  </a:ext>
                </a:extLst>
              </a:tr>
              <a:tr h="342743">
                <a:tc>
                  <a:txBody>
                    <a:bodyPr/>
                    <a:lstStyle/>
                    <a:p>
                      <a:r>
                        <a:rPr lang="pt-BR" sz="1600" b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Desenvolvedores das</a:t>
                      </a:r>
                      <a:r>
                        <a:rPr lang="pt-BR" sz="1600" b="0" baseline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pt-BR" sz="1600" b="0" dirty="0" err="1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Squads</a:t>
                      </a:r>
                      <a:endParaRPr lang="pt-BR" sz="16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Jogares de defesa, meio de campo e ataque</a:t>
                      </a:r>
                      <a:endParaRPr lang="pt-BR" sz="16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592050"/>
                  </a:ext>
                </a:extLst>
              </a:tr>
              <a:tr h="342743">
                <a:tc>
                  <a:txBody>
                    <a:bodyPr/>
                    <a:lstStyle/>
                    <a:p>
                      <a:r>
                        <a:rPr lang="pt-BR" sz="1600" b="0" dirty="0" err="1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Chapter</a:t>
                      </a:r>
                      <a:r>
                        <a:rPr lang="pt-BR" sz="1600" b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: Infraestrutura, Arquitetura, Governança, </a:t>
                      </a:r>
                      <a:r>
                        <a:rPr lang="pt-BR" sz="1600" b="0" dirty="0" err="1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etc</a:t>
                      </a:r>
                      <a:endParaRPr lang="pt-BR" sz="16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Equipe médica e preparadores físicos</a:t>
                      </a:r>
                      <a:endParaRPr lang="pt-BR" sz="16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334091"/>
                  </a:ext>
                </a:extLst>
              </a:tr>
              <a:tr h="245296">
                <a:tc>
                  <a:txBody>
                    <a:bodyPr/>
                    <a:lstStyle/>
                    <a:p>
                      <a:r>
                        <a:rPr lang="pt-BR" sz="1600" b="0" dirty="0" err="1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Chapter</a:t>
                      </a:r>
                      <a:r>
                        <a:rPr lang="pt-BR" sz="1600" b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: VP + Diretos</a:t>
                      </a:r>
                      <a:endParaRPr lang="pt-BR" sz="16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Equipe de arbitragem</a:t>
                      </a:r>
                      <a:endParaRPr lang="pt-BR" sz="16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932286"/>
                  </a:ext>
                </a:extLst>
              </a:tr>
              <a:tr h="245296">
                <a:tc>
                  <a:txBody>
                    <a:bodyPr/>
                    <a:lstStyle/>
                    <a:p>
                      <a:r>
                        <a:rPr lang="pt-BR" sz="1600" b="0" dirty="0" err="1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Chapter</a:t>
                      </a:r>
                      <a:r>
                        <a:rPr lang="pt-BR" sz="1600" b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: </a:t>
                      </a:r>
                      <a:r>
                        <a:rPr lang="pt-BR" sz="1600" b="0" dirty="0" err="1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CoE</a:t>
                      </a:r>
                      <a:endParaRPr lang="pt-BR" sz="16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Olheiro</a:t>
                      </a:r>
                      <a:endParaRPr lang="pt-BR" sz="16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538591"/>
                  </a:ext>
                </a:extLst>
              </a:tr>
              <a:tr h="245296">
                <a:tc>
                  <a:txBody>
                    <a:bodyPr/>
                    <a:lstStyle/>
                    <a:p>
                      <a:r>
                        <a:rPr lang="pt-BR" sz="1600" b="0" dirty="0" err="1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Chapter</a:t>
                      </a:r>
                      <a:r>
                        <a:rPr lang="pt-BR" sz="1600" b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: CTA</a:t>
                      </a:r>
                      <a:endParaRPr lang="pt-BR" sz="16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600" b="0" dirty="0" smtClean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Juízes</a:t>
                      </a:r>
                      <a:endParaRPr lang="pt-BR" sz="1600" b="0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15958"/>
                  </a:ext>
                </a:extLst>
              </a:tr>
            </a:tbl>
          </a:graphicData>
        </a:graphic>
      </p:graphicFrame>
      <p:pic>
        <p:nvPicPr>
          <p:cNvPr id="5" name="Imagem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645" y="115888"/>
            <a:ext cx="716515" cy="71651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53160" y="274090"/>
            <a:ext cx="6305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FFCD5D"/>
                </a:solidFill>
                <a:latin typeface="Century Gothic" panose="020B0502020202020204" pitchFamily="34" charset="0"/>
              </a:rPr>
              <a:t>Quem está por trás da taça</a:t>
            </a:r>
            <a:endParaRPr lang="pt-BR" sz="2400" b="1" dirty="0">
              <a:solidFill>
                <a:srgbClr val="FFCD5D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090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"/>
            <a:ext cx="9144000" cy="57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5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"/>
            <a:ext cx="9144000" cy="5714786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919069" y="383912"/>
            <a:ext cx="7305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FFD15D"/>
                </a:solidFill>
                <a:latin typeface="Century Gothic" panose="020B0502020202020204" pitchFamily="34" charset="0"/>
              </a:rPr>
              <a:t>“Treino é treino e jogo é jogo.”</a:t>
            </a:r>
            <a:endParaRPr lang="pt-BR" sz="3200" b="1" dirty="0">
              <a:solidFill>
                <a:srgbClr val="FFD15D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092" t="1" b="879"/>
          <a:stretch/>
        </p:blipFill>
        <p:spPr>
          <a:xfrm rot="13921129" flipV="1">
            <a:off x="542162" y="1917928"/>
            <a:ext cx="1622148" cy="1677442"/>
          </a:xfrm>
          <a:prstGeom prst="rect">
            <a:avLst/>
          </a:prstGeom>
        </p:spPr>
      </p:pic>
      <p:pic>
        <p:nvPicPr>
          <p:cNvPr id="2052" name="Picture 4" descr="Resultado de imagem para timeline 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1561"/>
          <a:stretch/>
        </p:blipFill>
        <p:spPr bwMode="auto">
          <a:xfrm>
            <a:off x="554455" y="2590281"/>
            <a:ext cx="8035089" cy="264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2074460" y="2235080"/>
            <a:ext cx="6018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Estamos no começo da nossa trajetória </a:t>
            </a:r>
            <a:r>
              <a:rPr lang="pt-BR" sz="20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Agile</a:t>
            </a:r>
            <a:r>
              <a:rPr lang="pt-BR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, rumo à nossa Copa do Mundo!</a:t>
            </a:r>
            <a:endParaRPr lang="pt-BR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173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"/>
            <a:ext cx="9144000" cy="571478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3813008" y="2587792"/>
            <a:ext cx="518361" cy="335882"/>
          </a:xfrm>
          <a:prstGeom prst="rect">
            <a:avLst/>
          </a:prstGeom>
          <a:solidFill>
            <a:srgbClr val="FFD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PO</a:t>
            </a:r>
            <a:endParaRPr lang="pt-BR" sz="13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5132473" y="2587792"/>
            <a:ext cx="518361" cy="335882"/>
          </a:xfrm>
          <a:prstGeom prst="rect">
            <a:avLst/>
          </a:prstGeom>
          <a:solidFill>
            <a:srgbClr val="FFD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PO</a:t>
            </a:r>
            <a:endParaRPr lang="pt-BR" sz="13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6403810" y="2587792"/>
            <a:ext cx="518361" cy="335882"/>
          </a:xfrm>
          <a:prstGeom prst="rect">
            <a:avLst/>
          </a:prstGeom>
          <a:solidFill>
            <a:srgbClr val="FFD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PO</a:t>
            </a:r>
            <a:endParaRPr lang="pt-BR" sz="13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2966786" y="3209424"/>
            <a:ext cx="426118" cy="335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CL</a:t>
            </a:r>
            <a:endParaRPr lang="pt-BR" sz="13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2978818" y="4246089"/>
            <a:ext cx="426118" cy="3358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CL</a:t>
            </a:r>
            <a:endParaRPr lang="pt-BR" sz="13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2644435" y="2074500"/>
            <a:ext cx="531899" cy="53821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TL</a:t>
            </a:r>
            <a:endParaRPr lang="pt-BR" sz="13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697295" y="609380"/>
            <a:ext cx="6870356" cy="954107"/>
          </a:xfrm>
          <a:prstGeom prst="rect">
            <a:avLst/>
          </a:prstGeom>
          <a:solidFill>
            <a:srgbClr val="545E6D"/>
          </a:solidFill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rgbClr val="FCE010"/>
                </a:solidFill>
                <a:latin typeface="Century Gothic" panose="020B0502020202020204" pitchFamily="34" charset="0"/>
              </a:rPr>
              <a:t>LANDING AT EXPERIAN...</a:t>
            </a:r>
          </a:p>
          <a:p>
            <a:r>
              <a:rPr lang="pt-BR" sz="2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OUR DESIRED STRUCTURE IN THE FUTURE</a:t>
            </a:r>
            <a:endParaRPr lang="pt-BR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47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Resultado de imagem para football boot on the floor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62" r="6696"/>
          <a:stretch/>
        </p:blipFill>
        <p:spPr bwMode="auto">
          <a:xfrm>
            <a:off x="-57150" y="0"/>
            <a:ext cx="92011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5474043" y="-803937"/>
            <a:ext cx="3403257" cy="3871217"/>
          </a:xfrm>
          <a:prstGeom prst="rect">
            <a:avLst/>
          </a:prstGeom>
          <a:noFill/>
          <a:ln>
            <a:noFill/>
          </a:ln>
        </p:spPr>
        <p:txBody>
          <a:bodyPr vert="horz" lIns="101600" tIns="50800" rIns="101600" bIns="5080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4000" b="1" dirty="0" err="1" smtClean="0">
                <a:latin typeface="Century Gothic" panose="020B0502020202020204" pitchFamily="34" charset="0"/>
                <a:cs typeface="Arial" panose="020B0604020202020204" pitchFamily="34" charset="0"/>
              </a:rPr>
              <a:t>How</a:t>
            </a:r>
            <a:r>
              <a:rPr lang="pt-BR" sz="40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 do </a:t>
            </a:r>
            <a:r>
              <a:rPr lang="pt-BR" sz="4000" b="1" dirty="0" err="1" smtClean="0">
                <a:latin typeface="Century Gothic" panose="020B0502020202020204" pitchFamily="34" charset="0"/>
                <a:cs typeface="Arial" panose="020B0604020202020204" pitchFamily="34" charset="0"/>
              </a:rPr>
              <a:t>we</a:t>
            </a:r>
            <a:r>
              <a:rPr lang="pt-BR" sz="40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pt-BR" sz="4000" b="1" dirty="0" err="1" smtClean="0">
                <a:latin typeface="Century Gothic" panose="020B0502020202020204" pitchFamily="34" charset="0"/>
                <a:cs typeface="Arial" panose="020B0604020202020204" pitchFamily="34" charset="0"/>
              </a:rPr>
              <a:t>get</a:t>
            </a:r>
            <a:r>
              <a:rPr lang="pt-BR" sz="40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pt-BR" sz="4000" b="1" dirty="0" err="1" smtClean="0">
                <a:latin typeface="Century Gothic" panose="020B0502020202020204" pitchFamily="34" charset="0"/>
                <a:cs typeface="Arial" panose="020B0604020202020204" pitchFamily="34" charset="0"/>
              </a:rPr>
              <a:t>there</a:t>
            </a:r>
            <a:r>
              <a:rPr lang="pt-BR" sz="40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?</a:t>
            </a:r>
            <a:endParaRPr lang="pt-BR" sz="3600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46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41106"/>
            <a:ext cx="9210113" cy="5756105"/>
          </a:xfrm>
          <a:prstGeom prst="rect">
            <a:avLst/>
          </a:prstGeom>
        </p:spPr>
      </p:pic>
      <p:sp>
        <p:nvSpPr>
          <p:cNvPr id="5" name="Freeform 46"/>
          <p:cNvSpPr/>
          <p:nvPr/>
        </p:nvSpPr>
        <p:spPr>
          <a:xfrm>
            <a:off x="231381" y="2088967"/>
            <a:ext cx="1886182" cy="944542"/>
          </a:xfrm>
          <a:custGeom>
            <a:avLst/>
            <a:gdLst>
              <a:gd name="connsiteX0" fmla="*/ 0 w 2444055"/>
              <a:gd name="connsiteY0" fmla="*/ 0 h 1466433"/>
              <a:gd name="connsiteX1" fmla="*/ 2444055 w 2444055"/>
              <a:gd name="connsiteY1" fmla="*/ 0 h 1466433"/>
              <a:gd name="connsiteX2" fmla="*/ 2444055 w 2444055"/>
              <a:gd name="connsiteY2" fmla="*/ 1466433 h 1466433"/>
              <a:gd name="connsiteX3" fmla="*/ 0 w 2444055"/>
              <a:gd name="connsiteY3" fmla="*/ 1466433 h 1466433"/>
              <a:gd name="connsiteX4" fmla="*/ 0 w 2444055"/>
              <a:gd name="connsiteY4" fmla="*/ 0 h 146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4055" h="1466433">
                <a:moveTo>
                  <a:pt x="0" y="0"/>
                </a:moveTo>
                <a:lnTo>
                  <a:pt x="2444055" y="0"/>
                </a:lnTo>
                <a:lnTo>
                  <a:pt x="2444055" y="1466433"/>
                </a:lnTo>
                <a:lnTo>
                  <a:pt x="0" y="1466433"/>
                </a:lnTo>
                <a:lnTo>
                  <a:pt x="0" y="0"/>
                </a:lnTo>
                <a:close/>
              </a:path>
            </a:pathLst>
          </a:custGeom>
          <a:solidFill>
            <a:srgbClr val="8D4C95"/>
          </a:solid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0" lang="pt-BR" sz="1400" b="1" i="0" u="none" strike="noStrike" kern="1200" cap="none" spc="300" normalizeH="0" baseline="0" dirty="0" smtClean="0">
                <a:ln/>
                <a:effectLst/>
                <a:uLnTx/>
                <a:uFillTx/>
                <a:latin typeface="Century Gothic" panose="020B0502020202020204" pitchFamily="34" charset="0"/>
              </a:rPr>
              <a:t>CLIENT CENTRIC</a:t>
            </a:r>
            <a:endParaRPr kumimoji="0" lang="pt-BR" sz="1400" b="1" i="0" u="none" strike="noStrike" kern="1200" cap="none" spc="300" normalizeH="0" baseline="0" dirty="0" smtClean="0">
              <a:ln/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6" name="Freeform 47"/>
          <p:cNvSpPr/>
          <p:nvPr/>
        </p:nvSpPr>
        <p:spPr>
          <a:xfrm>
            <a:off x="2422539" y="2088967"/>
            <a:ext cx="1931353" cy="944542"/>
          </a:xfrm>
          <a:custGeom>
            <a:avLst/>
            <a:gdLst>
              <a:gd name="connsiteX0" fmla="*/ 0 w 2444055"/>
              <a:gd name="connsiteY0" fmla="*/ 0 h 1466433"/>
              <a:gd name="connsiteX1" fmla="*/ 2444055 w 2444055"/>
              <a:gd name="connsiteY1" fmla="*/ 0 h 1466433"/>
              <a:gd name="connsiteX2" fmla="*/ 2444055 w 2444055"/>
              <a:gd name="connsiteY2" fmla="*/ 1466433 h 1466433"/>
              <a:gd name="connsiteX3" fmla="*/ 0 w 2444055"/>
              <a:gd name="connsiteY3" fmla="*/ 1466433 h 1466433"/>
              <a:gd name="connsiteX4" fmla="*/ 0 w 2444055"/>
              <a:gd name="connsiteY4" fmla="*/ 0 h 146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4055" h="1466433">
                <a:moveTo>
                  <a:pt x="0" y="0"/>
                </a:moveTo>
                <a:lnTo>
                  <a:pt x="2444055" y="0"/>
                </a:lnTo>
                <a:lnTo>
                  <a:pt x="2444055" y="1466433"/>
                </a:lnTo>
                <a:lnTo>
                  <a:pt x="0" y="1466433"/>
                </a:lnTo>
                <a:lnTo>
                  <a:pt x="0" y="0"/>
                </a:lnTo>
                <a:close/>
              </a:path>
            </a:pathLst>
          </a:custGeom>
          <a:solidFill>
            <a:srgbClr val="316AA6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lvl="0" algn="ctr" defTabSz="488950" rt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0" lang="pt-BR" sz="1400" b="1" i="0" u="none" strike="noStrike" kern="1200" cap="none" spc="300" normalizeH="0" baseline="0" noProof="0" dirty="0" smtClean="0">
                <a:ln/>
                <a:effectLst/>
                <a:uLnTx/>
                <a:uFillTx/>
                <a:latin typeface="Century Gothic" panose="020B0502020202020204" pitchFamily="34" charset="0"/>
              </a:rPr>
              <a:t>PEOPLE DEVELOPMENT</a:t>
            </a:r>
            <a:endParaRPr kumimoji="0" lang="pt-BR" sz="1400" b="1" i="0" u="none" strike="noStrike" kern="1200" cap="none" spc="300" normalizeH="0" baseline="0" noProof="0" dirty="0" smtClean="0">
              <a:ln/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7" name="Freeform 49"/>
          <p:cNvSpPr/>
          <p:nvPr/>
        </p:nvSpPr>
        <p:spPr>
          <a:xfrm>
            <a:off x="6949228" y="2088967"/>
            <a:ext cx="1886182" cy="944542"/>
          </a:xfrm>
          <a:custGeom>
            <a:avLst/>
            <a:gdLst>
              <a:gd name="connsiteX0" fmla="*/ 0 w 2444055"/>
              <a:gd name="connsiteY0" fmla="*/ 0 h 1466433"/>
              <a:gd name="connsiteX1" fmla="*/ 2444055 w 2444055"/>
              <a:gd name="connsiteY1" fmla="*/ 0 h 1466433"/>
              <a:gd name="connsiteX2" fmla="*/ 2444055 w 2444055"/>
              <a:gd name="connsiteY2" fmla="*/ 1466433 h 1466433"/>
              <a:gd name="connsiteX3" fmla="*/ 0 w 2444055"/>
              <a:gd name="connsiteY3" fmla="*/ 1466433 h 1466433"/>
              <a:gd name="connsiteX4" fmla="*/ 0 w 2444055"/>
              <a:gd name="connsiteY4" fmla="*/ 0 h 146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4055" h="1466433">
                <a:moveTo>
                  <a:pt x="0" y="0"/>
                </a:moveTo>
                <a:lnTo>
                  <a:pt x="2444055" y="0"/>
                </a:lnTo>
                <a:lnTo>
                  <a:pt x="2444055" y="1466433"/>
                </a:lnTo>
                <a:lnTo>
                  <a:pt x="0" y="1466433"/>
                </a:lnTo>
                <a:lnTo>
                  <a:pt x="0" y="0"/>
                </a:lnTo>
                <a:close/>
              </a:path>
            </a:pathLst>
          </a:custGeom>
          <a:solidFill>
            <a:srgbClr val="EC539F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 rt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0" lang="pt-BR" sz="1400" b="1" i="0" u="none" strike="noStrike" kern="1200" cap="none" spc="300" normalizeH="0" baseline="0" noProof="0" dirty="0" smtClean="0">
                <a:ln/>
                <a:effectLst/>
                <a:uLnTx/>
                <a:uFillTx/>
                <a:latin typeface="Century Gothic" panose="020B0502020202020204" pitchFamily="34" charset="0"/>
              </a:rPr>
              <a:t>PASSION</a:t>
            </a:r>
            <a:endParaRPr kumimoji="0" lang="pt-BR" sz="1400" b="1" i="0" u="none" strike="noStrike" kern="1200" cap="none" spc="300" normalizeH="0" baseline="0" noProof="0" dirty="0" smtClean="0">
              <a:ln/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8" name="Freeform 50"/>
          <p:cNvSpPr/>
          <p:nvPr/>
        </p:nvSpPr>
        <p:spPr>
          <a:xfrm>
            <a:off x="231381" y="3676886"/>
            <a:ext cx="1886182" cy="944542"/>
          </a:xfrm>
          <a:custGeom>
            <a:avLst/>
            <a:gdLst>
              <a:gd name="connsiteX0" fmla="*/ 0 w 2444055"/>
              <a:gd name="connsiteY0" fmla="*/ 0 h 1466433"/>
              <a:gd name="connsiteX1" fmla="*/ 2444055 w 2444055"/>
              <a:gd name="connsiteY1" fmla="*/ 0 h 1466433"/>
              <a:gd name="connsiteX2" fmla="*/ 2444055 w 2444055"/>
              <a:gd name="connsiteY2" fmla="*/ 1466433 h 1466433"/>
              <a:gd name="connsiteX3" fmla="*/ 0 w 2444055"/>
              <a:gd name="connsiteY3" fmla="*/ 1466433 h 1466433"/>
              <a:gd name="connsiteX4" fmla="*/ 0 w 2444055"/>
              <a:gd name="connsiteY4" fmla="*/ 0 h 146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4055" h="1466433">
                <a:moveTo>
                  <a:pt x="0" y="0"/>
                </a:moveTo>
                <a:lnTo>
                  <a:pt x="2444055" y="0"/>
                </a:lnTo>
                <a:lnTo>
                  <a:pt x="2444055" y="1466433"/>
                </a:lnTo>
                <a:lnTo>
                  <a:pt x="0" y="1466433"/>
                </a:lnTo>
                <a:lnTo>
                  <a:pt x="0" y="0"/>
                </a:lnTo>
                <a:close/>
              </a:path>
            </a:pathLst>
          </a:custGeom>
          <a:solidFill>
            <a:srgbClr val="3E8BC4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340" tIns="53340" rIns="53340" bIns="53340" numCol="1" spcCol="1270" anchor="ctr" anchorCtr="0">
            <a:noAutofit/>
          </a:bodyPr>
          <a:lstStyle/>
          <a:p>
            <a:pPr lvl="0" algn="ctr" defTabSz="622300" rt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0" lang="pt-BR" sz="1400" b="1" i="0" u="none" strike="noStrike" kern="1200" cap="none" spc="300" normalizeH="0" baseline="0" noProof="0" dirty="0" smtClean="0">
                <a:ln/>
                <a:effectLst/>
                <a:uLnTx/>
                <a:uFillTx/>
                <a:latin typeface="Century Gothic" panose="020B0502020202020204" pitchFamily="34" charset="0"/>
              </a:rPr>
              <a:t>AGILITY</a:t>
            </a:r>
            <a:endParaRPr kumimoji="0" lang="pt-BR" sz="1400" b="1" i="0" u="none" strike="noStrike" kern="1200" cap="none" spc="300" normalizeH="0" baseline="0" noProof="0" dirty="0" smtClean="0">
              <a:ln/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pic>
        <p:nvPicPr>
          <p:cNvPr id="9" name="Imagem 26"/>
          <p:cNvPicPr>
            <a:picLocks noChangeAspect="1"/>
          </p:cNvPicPr>
          <p:nvPr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904" y="3230253"/>
            <a:ext cx="518664" cy="518664"/>
          </a:xfrm>
          <a:prstGeom prst="rect">
            <a:avLst/>
          </a:prstGeom>
          <a:ln>
            <a:noFill/>
          </a:ln>
        </p:spPr>
      </p:pic>
      <p:sp>
        <p:nvSpPr>
          <p:cNvPr id="10" name="Freeform 51"/>
          <p:cNvSpPr/>
          <p:nvPr/>
        </p:nvSpPr>
        <p:spPr>
          <a:xfrm>
            <a:off x="2422539" y="3676886"/>
            <a:ext cx="1931353" cy="944542"/>
          </a:xfrm>
          <a:custGeom>
            <a:avLst/>
            <a:gdLst>
              <a:gd name="connsiteX0" fmla="*/ 0 w 2444055"/>
              <a:gd name="connsiteY0" fmla="*/ 0 h 1466433"/>
              <a:gd name="connsiteX1" fmla="*/ 2444055 w 2444055"/>
              <a:gd name="connsiteY1" fmla="*/ 0 h 1466433"/>
              <a:gd name="connsiteX2" fmla="*/ 2444055 w 2444055"/>
              <a:gd name="connsiteY2" fmla="*/ 1466433 h 1466433"/>
              <a:gd name="connsiteX3" fmla="*/ 0 w 2444055"/>
              <a:gd name="connsiteY3" fmla="*/ 1466433 h 1466433"/>
              <a:gd name="connsiteX4" fmla="*/ 0 w 2444055"/>
              <a:gd name="connsiteY4" fmla="*/ 0 h 146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4055" h="1466433">
                <a:moveTo>
                  <a:pt x="0" y="0"/>
                </a:moveTo>
                <a:lnTo>
                  <a:pt x="2444055" y="0"/>
                </a:lnTo>
                <a:lnTo>
                  <a:pt x="2444055" y="1466433"/>
                </a:lnTo>
                <a:lnTo>
                  <a:pt x="0" y="1466433"/>
                </a:lnTo>
                <a:lnTo>
                  <a:pt x="0" y="0"/>
                </a:lnTo>
                <a:close/>
              </a:path>
            </a:pathLst>
          </a:custGeom>
          <a:solidFill>
            <a:srgbClr val="316AA6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lvl="0" algn="ctr" defTabSz="488950" rt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0" lang="pt-BR" sz="1400" b="1" i="0" u="none" strike="noStrike" kern="1200" cap="none" spc="300" normalizeH="0" baseline="0" noProof="0" dirty="0" smtClean="0">
                <a:ln/>
                <a:effectLst/>
                <a:uLnTx/>
                <a:uFillTx/>
                <a:latin typeface="Century Gothic" panose="020B0502020202020204" pitchFamily="34" charset="0"/>
              </a:rPr>
              <a:t>HUMILITY</a:t>
            </a:r>
            <a:endParaRPr kumimoji="0" lang="pt-BR" sz="1400" b="1" i="0" u="none" strike="noStrike" kern="1200" cap="none" spc="300" normalizeH="0" baseline="0" noProof="0" dirty="0" smtClean="0">
              <a:ln/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sp>
        <p:nvSpPr>
          <p:cNvPr id="11" name="Freeform 53"/>
          <p:cNvSpPr/>
          <p:nvPr/>
        </p:nvSpPr>
        <p:spPr>
          <a:xfrm>
            <a:off x="6949228" y="3676886"/>
            <a:ext cx="1886182" cy="944542"/>
          </a:xfrm>
          <a:custGeom>
            <a:avLst/>
            <a:gdLst>
              <a:gd name="connsiteX0" fmla="*/ 0 w 2444055"/>
              <a:gd name="connsiteY0" fmla="*/ 0 h 1466433"/>
              <a:gd name="connsiteX1" fmla="*/ 2444055 w 2444055"/>
              <a:gd name="connsiteY1" fmla="*/ 0 h 1466433"/>
              <a:gd name="connsiteX2" fmla="*/ 2444055 w 2444055"/>
              <a:gd name="connsiteY2" fmla="*/ 1466433 h 1466433"/>
              <a:gd name="connsiteX3" fmla="*/ 0 w 2444055"/>
              <a:gd name="connsiteY3" fmla="*/ 1466433 h 1466433"/>
              <a:gd name="connsiteX4" fmla="*/ 0 w 2444055"/>
              <a:gd name="connsiteY4" fmla="*/ 0 h 146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4055" h="1466433">
                <a:moveTo>
                  <a:pt x="0" y="0"/>
                </a:moveTo>
                <a:lnTo>
                  <a:pt x="2444055" y="0"/>
                </a:lnTo>
                <a:lnTo>
                  <a:pt x="2444055" y="1466433"/>
                </a:lnTo>
                <a:lnTo>
                  <a:pt x="0" y="1466433"/>
                </a:lnTo>
                <a:lnTo>
                  <a:pt x="0" y="0"/>
                </a:lnTo>
                <a:close/>
              </a:path>
            </a:pathLst>
          </a:custGeom>
          <a:solidFill>
            <a:srgbClr val="EC539F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 rt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0" lang="pt-BR" sz="1400" b="1" i="0" u="none" strike="noStrike" kern="1200" cap="none" spc="300" normalizeH="0" baseline="0" noProof="0" dirty="0" smtClean="0">
                <a:ln/>
                <a:effectLst/>
                <a:uLnTx/>
                <a:uFillTx/>
                <a:latin typeface="Century Gothic" panose="020B0502020202020204" pitchFamily="34" charset="0"/>
              </a:rPr>
              <a:t>DISCIPLINE</a:t>
            </a:r>
            <a:r>
              <a:rPr kumimoji="0" lang="pt-BR" sz="1400" b="1" i="0" u="none" strike="noStrike" kern="1200" cap="none" spc="0" normalizeH="0" baseline="0" noProof="0" dirty="0" smtClean="0">
                <a:ln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</a:rPr>
              <a:t> </a:t>
            </a:r>
            <a:endParaRPr kumimoji="0" lang="pt-BR" sz="1400" b="1" i="0" u="none" strike="noStrike" kern="1200" cap="none" spc="0" normalizeH="0" baseline="0" noProof="0" dirty="0" smtClean="0">
              <a:ln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</a:endParaRPr>
          </a:p>
        </p:txBody>
      </p:sp>
      <p:pic>
        <p:nvPicPr>
          <p:cNvPr id="12" name="Imagem 28"/>
          <p:cNvPicPr>
            <a:picLocks noChangeAspect="1"/>
          </p:cNvPicPr>
          <p:nvPr/>
        </p:nvPicPr>
        <p:blipFill>
          <a:blip r:embed="rId4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9943" y="1649464"/>
            <a:ext cx="531162" cy="531162"/>
          </a:xfrm>
          <a:prstGeom prst="rect">
            <a:avLst/>
          </a:prstGeom>
        </p:spPr>
      </p:pic>
      <p:pic>
        <p:nvPicPr>
          <p:cNvPr id="13" name="Imagem 28"/>
          <p:cNvPicPr>
            <a:picLocks noChangeAspect="1"/>
          </p:cNvPicPr>
          <p:nvPr/>
        </p:nvPicPr>
        <p:blipFill>
          <a:blip r:embed="rId4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0484" y="3235155"/>
            <a:ext cx="531162" cy="531162"/>
          </a:xfrm>
          <a:prstGeom prst="rect">
            <a:avLst/>
          </a:prstGeom>
        </p:spPr>
      </p:pic>
      <p:pic>
        <p:nvPicPr>
          <p:cNvPr id="14" name="Imagem 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07" y="1561579"/>
            <a:ext cx="531161" cy="531161"/>
          </a:xfrm>
          <a:prstGeom prst="rect">
            <a:avLst/>
          </a:prstGeom>
          <a:ln>
            <a:noFill/>
          </a:ln>
        </p:spPr>
      </p:pic>
      <p:pic>
        <p:nvPicPr>
          <p:cNvPr id="26" name="Imagem 22"/>
          <p:cNvPicPr>
            <a:picLocks noChangeAspect="1"/>
          </p:cNvPicPr>
          <p:nvPr/>
        </p:nvPicPr>
        <p:blipFill>
          <a:blip r:embed="rId6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0644" y="1568070"/>
            <a:ext cx="536877" cy="532714"/>
          </a:xfrm>
          <a:prstGeom prst="rect">
            <a:avLst/>
          </a:prstGeom>
        </p:spPr>
      </p:pic>
      <p:pic>
        <p:nvPicPr>
          <p:cNvPr id="27" name="Imagem 22"/>
          <p:cNvPicPr>
            <a:picLocks noChangeAspect="1"/>
          </p:cNvPicPr>
          <p:nvPr/>
        </p:nvPicPr>
        <p:blipFill>
          <a:blip r:embed="rId6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1378" y="3235611"/>
            <a:ext cx="536877" cy="532714"/>
          </a:xfrm>
          <a:prstGeom prst="rect">
            <a:avLst/>
          </a:prstGeom>
        </p:spPr>
      </p:pic>
      <p:sp>
        <p:nvSpPr>
          <p:cNvPr id="28" name="Rounded Rectangle 25"/>
          <p:cNvSpPr/>
          <p:nvPr/>
        </p:nvSpPr>
        <p:spPr>
          <a:xfrm>
            <a:off x="941907" y="1561579"/>
            <a:ext cx="531161" cy="53116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 smtClean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07" y="3229121"/>
            <a:ext cx="518664" cy="518664"/>
          </a:xfrm>
          <a:prstGeom prst="rect">
            <a:avLst/>
          </a:prstGeom>
          <a:ln>
            <a:noFill/>
          </a:ln>
        </p:spPr>
      </p:pic>
      <p:sp>
        <p:nvSpPr>
          <p:cNvPr id="30" name="Rounded Rectangle 27"/>
          <p:cNvSpPr/>
          <p:nvPr/>
        </p:nvSpPr>
        <p:spPr>
          <a:xfrm>
            <a:off x="935658" y="3229121"/>
            <a:ext cx="531161" cy="53116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 smtClean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1" name="Imagem 2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0645" y="1576113"/>
            <a:ext cx="536877" cy="532714"/>
          </a:xfrm>
          <a:prstGeom prst="rect">
            <a:avLst/>
          </a:prstGeom>
        </p:spPr>
      </p:pic>
      <p:pic>
        <p:nvPicPr>
          <p:cNvPr id="32" name="Imagem 2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1378" y="3243655"/>
            <a:ext cx="520664" cy="516627"/>
          </a:xfrm>
          <a:prstGeom prst="rect">
            <a:avLst/>
          </a:prstGeom>
        </p:spPr>
      </p:pic>
      <p:sp>
        <p:nvSpPr>
          <p:cNvPr id="33" name="Rounded Rectangle 31"/>
          <p:cNvSpPr/>
          <p:nvPr/>
        </p:nvSpPr>
        <p:spPr>
          <a:xfrm>
            <a:off x="3070645" y="1561579"/>
            <a:ext cx="531161" cy="53116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 smtClean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Rounded Rectangle 32"/>
          <p:cNvSpPr/>
          <p:nvPr/>
        </p:nvSpPr>
        <p:spPr>
          <a:xfrm>
            <a:off x="3116129" y="3229121"/>
            <a:ext cx="531161" cy="53116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 smtClean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Freeform 48"/>
          <p:cNvSpPr/>
          <p:nvPr/>
        </p:nvSpPr>
        <p:spPr>
          <a:xfrm>
            <a:off x="4597651" y="2088967"/>
            <a:ext cx="2059824" cy="944542"/>
          </a:xfrm>
          <a:custGeom>
            <a:avLst/>
            <a:gdLst>
              <a:gd name="connsiteX0" fmla="*/ 0 w 2444055"/>
              <a:gd name="connsiteY0" fmla="*/ 0 h 1466433"/>
              <a:gd name="connsiteX1" fmla="*/ 2444055 w 2444055"/>
              <a:gd name="connsiteY1" fmla="*/ 0 h 1466433"/>
              <a:gd name="connsiteX2" fmla="*/ 2444055 w 2444055"/>
              <a:gd name="connsiteY2" fmla="*/ 1466433 h 1466433"/>
              <a:gd name="connsiteX3" fmla="*/ 0 w 2444055"/>
              <a:gd name="connsiteY3" fmla="*/ 1466433 h 1466433"/>
              <a:gd name="connsiteX4" fmla="*/ 0 w 2444055"/>
              <a:gd name="connsiteY4" fmla="*/ 0 h 146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4055" h="1466433">
                <a:moveTo>
                  <a:pt x="0" y="0"/>
                </a:moveTo>
                <a:lnTo>
                  <a:pt x="2444055" y="0"/>
                </a:lnTo>
                <a:lnTo>
                  <a:pt x="2444055" y="1466433"/>
                </a:lnTo>
                <a:lnTo>
                  <a:pt x="0" y="1466433"/>
                </a:lnTo>
                <a:lnTo>
                  <a:pt x="0" y="0"/>
                </a:lnTo>
                <a:close/>
              </a:path>
            </a:pathLst>
          </a:custGeom>
          <a:solidFill>
            <a:srgbClr val="C04F9C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720" tIns="45720" rIns="45720" bIns="45720" numCol="1" spcCol="1270" anchor="ctr" anchorCtr="0">
            <a:noAutofit/>
          </a:bodyPr>
          <a:lstStyle/>
          <a:p>
            <a:pPr lvl="0" algn="ctr" defTabSz="533400" rt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0" lang="pt-BR" sz="1400" b="1" i="0" u="none" strike="noStrike" kern="1200" cap="none" spc="300" normalizeH="0" baseline="0" noProof="0" dirty="0" smtClean="0">
                <a:ln/>
                <a:effectLst/>
                <a:uLnTx/>
                <a:uFillTx/>
                <a:latin typeface="Century Gothic" panose="020B0502020202020204" pitchFamily="34" charset="0"/>
              </a:rPr>
              <a:t>RESPONSABILITY </a:t>
            </a:r>
            <a:endParaRPr kumimoji="0" lang="pt-BR" sz="1400" b="1" i="0" u="none" strike="noStrike" kern="1200" cap="none" spc="300" normalizeH="0" baseline="0" noProof="0" dirty="0" smtClean="0">
              <a:ln/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pic>
        <p:nvPicPr>
          <p:cNvPr id="36" name="Imagem 23"/>
          <p:cNvPicPr>
            <a:picLocks noChangeAspect="1"/>
          </p:cNvPicPr>
          <p:nvPr/>
        </p:nvPicPr>
        <p:blipFill>
          <a:blip r:embed="rId7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9919" y="1623026"/>
            <a:ext cx="523761" cy="523761"/>
          </a:xfrm>
          <a:prstGeom prst="rect">
            <a:avLst/>
          </a:prstGeom>
        </p:spPr>
      </p:pic>
      <p:sp>
        <p:nvSpPr>
          <p:cNvPr id="37" name="Freeform 52"/>
          <p:cNvSpPr/>
          <p:nvPr/>
        </p:nvSpPr>
        <p:spPr>
          <a:xfrm>
            <a:off x="4597651" y="3676886"/>
            <a:ext cx="2059824" cy="944542"/>
          </a:xfrm>
          <a:custGeom>
            <a:avLst/>
            <a:gdLst>
              <a:gd name="connsiteX0" fmla="*/ 0 w 2444055"/>
              <a:gd name="connsiteY0" fmla="*/ 0 h 1466433"/>
              <a:gd name="connsiteX1" fmla="*/ 2444055 w 2444055"/>
              <a:gd name="connsiteY1" fmla="*/ 0 h 1466433"/>
              <a:gd name="connsiteX2" fmla="*/ 2444055 w 2444055"/>
              <a:gd name="connsiteY2" fmla="*/ 1466433 h 1466433"/>
              <a:gd name="connsiteX3" fmla="*/ 0 w 2444055"/>
              <a:gd name="connsiteY3" fmla="*/ 1466433 h 1466433"/>
              <a:gd name="connsiteX4" fmla="*/ 0 w 2444055"/>
              <a:gd name="connsiteY4" fmla="*/ 0 h 146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4055" h="1466433">
                <a:moveTo>
                  <a:pt x="0" y="0"/>
                </a:moveTo>
                <a:lnTo>
                  <a:pt x="2444055" y="0"/>
                </a:lnTo>
                <a:lnTo>
                  <a:pt x="2444055" y="1466433"/>
                </a:lnTo>
                <a:lnTo>
                  <a:pt x="0" y="1466433"/>
                </a:lnTo>
                <a:lnTo>
                  <a:pt x="0" y="0"/>
                </a:lnTo>
                <a:close/>
              </a:path>
            </a:pathLst>
          </a:custGeom>
          <a:solidFill>
            <a:srgbClr val="C04F9C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1910" tIns="41910" rIns="41910" bIns="41910" numCol="1" spcCol="1270" anchor="ctr" anchorCtr="0">
            <a:noAutofit/>
          </a:bodyPr>
          <a:lstStyle/>
          <a:p>
            <a:pPr lvl="0" algn="ctr" defTabSz="488950" rt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kumimoji="0" lang="pt-BR" sz="1400" b="1" i="0" u="none" strike="noStrike" kern="1200" cap="none" spc="300" normalizeH="0" baseline="0" noProof="0" dirty="0" smtClean="0">
                <a:ln/>
                <a:effectLst/>
                <a:uLnTx/>
                <a:uFillTx/>
                <a:latin typeface="Century Gothic" panose="020B0502020202020204" pitchFamily="34" charset="0"/>
              </a:rPr>
              <a:t>INTEGRITY</a:t>
            </a:r>
            <a:endParaRPr kumimoji="0" lang="pt-BR" sz="1400" b="1" i="0" u="none" strike="noStrike" kern="1200" cap="none" spc="300" normalizeH="0" baseline="0" noProof="0" dirty="0" smtClean="0">
              <a:ln/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pic>
        <p:nvPicPr>
          <p:cNvPr id="38" name="Imagem 23"/>
          <p:cNvPicPr>
            <a:picLocks noChangeAspect="1"/>
          </p:cNvPicPr>
          <p:nvPr/>
        </p:nvPicPr>
        <p:blipFill>
          <a:blip r:embed="rId7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1449" y="3257549"/>
            <a:ext cx="523761" cy="523761"/>
          </a:xfrm>
          <a:prstGeom prst="rect">
            <a:avLst/>
          </a:prstGeom>
        </p:spPr>
      </p:pic>
      <p:pic>
        <p:nvPicPr>
          <p:cNvPr id="39" name="Imagem 2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9920" y="1619199"/>
            <a:ext cx="523761" cy="523761"/>
          </a:xfrm>
          <a:prstGeom prst="rect">
            <a:avLst/>
          </a:prstGeom>
        </p:spPr>
      </p:pic>
      <p:pic>
        <p:nvPicPr>
          <p:cNvPr id="40" name="Imagem 2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9919" y="3236521"/>
            <a:ext cx="523761" cy="523761"/>
          </a:xfrm>
          <a:prstGeom prst="rect">
            <a:avLst/>
          </a:prstGeom>
        </p:spPr>
      </p:pic>
      <p:sp>
        <p:nvSpPr>
          <p:cNvPr id="41" name="Rounded Rectangle 36"/>
          <p:cNvSpPr/>
          <p:nvPr/>
        </p:nvSpPr>
        <p:spPr>
          <a:xfrm>
            <a:off x="5289919" y="1611799"/>
            <a:ext cx="531161" cy="53116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 smtClean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Rounded Rectangle 37"/>
          <p:cNvSpPr/>
          <p:nvPr/>
        </p:nvSpPr>
        <p:spPr>
          <a:xfrm>
            <a:off x="5289919" y="3243655"/>
            <a:ext cx="531161" cy="53116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 smtClean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3" name="Imagem 2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9943" y="1648687"/>
            <a:ext cx="531162" cy="531162"/>
          </a:xfrm>
          <a:prstGeom prst="rect">
            <a:avLst/>
          </a:prstGeom>
        </p:spPr>
      </p:pic>
      <p:pic>
        <p:nvPicPr>
          <p:cNvPr id="44" name="Imagem 2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0484" y="3216623"/>
            <a:ext cx="531162" cy="531162"/>
          </a:xfrm>
          <a:prstGeom prst="rect">
            <a:avLst/>
          </a:prstGeom>
        </p:spPr>
      </p:pic>
      <p:sp>
        <p:nvSpPr>
          <p:cNvPr id="45" name="Rounded Rectangle 42"/>
          <p:cNvSpPr/>
          <p:nvPr/>
        </p:nvSpPr>
        <p:spPr>
          <a:xfrm>
            <a:off x="7634269" y="3221290"/>
            <a:ext cx="531161" cy="53116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 smtClean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Rounded Rectangle 43"/>
          <p:cNvSpPr/>
          <p:nvPr/>
        </p:nvSpPr>
        <p:spPr>
          <a:xfrm>
            <a:off x="7679944" y="1648687"/>
            <a:ext cx="531161" cy="531161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900" dirty="0" smtClean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840259" y="568410"/>
            <a:ext cx="2100649" cy="659395"/>
          </a:xfrm>
          <a:prstGeom prst="rect">
            <a:avLst/>
          </a:prstGeom>
          <a:solidFill>
            <a:srgbClr val="493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92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608393">
            <a:off x="-709685" y="693874"/>
            <a:ext cx="3231790" cy="2019869"/>
          </a:xfrm>
          <a:prstGeom prst="rect">
            <a:avLst/>
          </a:prstGeom>
        </p:spPr>
      </p:pic>
      <p:sp>
        <p:nvSpPr>
          <p:cNvPr id="2" name="Retângulo Arredondado 1"/>
          <p:cNvSpPr/>
          <p:nvPr/>
        </p:nvSpPr>
        <p:spPr>
          <a:xfrm>
            <a:off x="1760563" y="1421869"/>
            <a:ext cx="3548418" cy="3133355"/>
          </a:xfrm>
          <a:prstGeom prst="roundRect">
            <a:avLst>
              <a:gd name="adj" fmla="val 3568"/>
            </a:avLst>
          </a:prstGeom>
          <a:solidFill>
            <a:srgbClr val="9900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/>
          <p:cNvSpPr txBox="1"/>
          <p:nvPr/>
        </p:nvSpPr>
        <p:spPr>
          <a:xfrm>
            <a:off x="2123673" y="1127169"/>
            <a:ext cx="2885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rgbClr val="55008E"/>
                </a:solidFill>
                <a:latin typeface="Century Gothic" panose="020B0502020202020204" pitchFamily="34" charset="0"/>
              </a:rPr>
              <a:t>TRIBE </a:t>
            </a:r>
            <a:r>
              <a:rPr lang="pt-BR" sz="1600" b="1" dirty="0" smtClean="0">
                <a:solidFill>
                  <a:srgbClr val="55008E"/>
                </a:solidFill>
                <a:latin typeface="Century Gothic" panose="020B0502020202020204" pitchFamily="34" charset="0"/>
              </a:rPr>
              <a:t>MPME</a:t>
            </a:r>
            <a:endParaRPr lang="pt-BR" sz="1600" b="1" dirty="0">
              <a:solidFill>
                <a:srgbClr val="55008E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5673410" y="1421868"/>
            <a:ext cx="2564012" cy="3133355"/>
          </a:xfrm>
          <a:prstGeom prst="roundRect">
            <a:avLst>
              <a:gd name="adj" fmla="val 3568"/>
            </a:avLst>
          </a:prstGeom>
          <a:solidFill>
            <a:srgbClr val="9900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5585592" y="1115145"/>
            <a:ext cx="2559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rgbClr val="55008E"/>
                </a:solidFill>
                <a:latin typeface="Century Gothic" panose="020B0502020202020204" pitchFamily="34" charset="0"/>
              </a:rPr>
              <a:t>TRIBE </a:t>
            </a:r>
            <a:r>
              <a:rPr lang="pt-BR" sz="1600" b="1" dirty="0" smtClean="0">
                <a:solidFill>
                  <a:srgbClr val="55008E"/>
                </a:solidFill>
                <a:latin typeface="Century Gothic" panose="020B0502020202020204" pitchFamily="34" charset="0"/>
              </a:rPr>
              <a:t>NEGATIVE DATA</a:t>
            </a:r>
            <a:endParaRPr lang="pt-BR" sz="1600" b="1" dirty="0">
              <a:solidFill>
                <a:srgbClr val="55008E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tângulo Arredondado 6"/>
          <p:cNvSpPr/>
          <p:nvPr/>
        </p:nvSpPr>
        <p:spPr>
          <a:xfrm>
            <a:off x="1755027" y="4613710"/>
            <a:ext cx="6476859" cy="296103"/>
          </a:xfrm>
          <a:prstGeom prst="roundRect">
            <a:avLst>
              <a:gd name="adj" fmla="val 3568"/>
            </a:avLst>
          </a:prstGeom>
          <a:solidFill>
            <a:srgbClr val="FFD15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OPERATIONS </a:t>
            </a:r>
            <a:r>
              <a:rPr lang="pt-BR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24 X 7 | </a:t>
            </a:r>
            <a:r>
              <a:rPr lang="pt-BR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INFRASTRUCTURE</a:t>
            </a:r>
            <a:endParaRPr lang="pt-BR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-109184" y="1462810"/>
            <a:ext cx="2222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404853"/>
                </a:solidFill>
                <a:latin typeface="Century Gothic" panose="020B0502020202020204" pitchFamily="34" charset="0"/>
              </a:rPr>
              <a:t>INCEPTION</a:t>
            </a:r>
            <a:endParaRPr lang="pt-BR" sz="2000" b="1" dirty="0">
              <a:solidFill>
                <a:srgbClr val="404853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tângulo Arredondado 10"/>
          <p:cNvSpPr/>
          <p:nvPr/>
        </p:nvSpPr>
        <p:spPr>
          <a:xfrm>
            <a:off x="1755027" y="4952091"/>
            <a:ext cx="6476859" cy="296103"/>
          </a:xfrm>
          <a:prstGeom prst="roundRect">
            <a:avLst>
              <a:gd name="adj" fmla="val 3568"/>
            </a:avLst>
          </a:prstGeom>
          <a:solidFill>
            <a:srgbClr val="0000CC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WATERFALL PROJECTS ON GOING</a:t>
            </a:r>
            <a:endParaRPr lang="pt-BR" sz="16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tângulo Arredondado 11"/>
          <p:cNvSpPr/>
          <p:nvPr/>
        </p:nvSpPr>
        <p:spPr>
          <a:xfrm>
            <a:off x="2171472" y="1845470"/>
            <a:ext cx="834297" cy="2548769"/>
          </a:xfrm>
          <a:prstGeom prst="roundRect">
            <a:avLst>
              <a:gd name="adj" fmla="val 3568"/>
            </a:avLst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Arredondado 12"/>
          <p:cNvSpPr/>
          <p:nvPr/>
        </p:nvSpPr>
        <p:spPr>
          <a:xfrm>
            <a:off x="3210981" y="1847742"/>
            <a:ext cx="834297" cy="2548769"/>
          </a:xfrm>
          <a:prstGeom prst="roundRect">
            <a:avLst>
              <a:gd name="adj" fmla="val 3568"/>
            </a:avLst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Arredondado 13"/>
          <p:cNvSpPr/>
          <p:nvPr/>
        </p:nvSpPr>
        <p:spPr>
          <a:xfrm>
            <a:off x="4250490" y="1850014"/>
            <a:ext cx="834297" cy="2548769"/>
          </a:xfrm>
          <a:prstGeom prst="roundRect">
            <a:avLst>
              <a:gd name="adj" fmla="val 3568"/>
            </a:avLst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Arredondado 14"/>
          <p:cNvSpPr/>
          <p:nvPr/>
        </p:nvSpPr>
        <p:spPr>
          <a:xfrm>
            <a:off x="6026981" y="1852286"/>
            <a:ext cx="834297" cy="2548769"/>
          </a:xfrm>
          <a:prstGeom prst="roundRect">
            <a:avLst>
              <a:gd name="adj" fmla="val 3568"/>
            </a:avLst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Arredondado 15"/>
          <p:cNvSpPr/>
          <p:nvPr/>
        </p:nvSpPr>
        <p:spPr>
          <a:xfrm>
            <a:off x="7066490" y="1854558"/>
            <a:ext cx="834297" cy="2548769"/>
          </a:xfrm>
          <a:prstGeom prst="roundRect">
            <a:avLst>
              <a:gd name="adj" fmla="val 3568"/>
            </a:avLst>
          </a:prstGeom>
          <a:solidFill>
            <a:schemeClr val="tx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/>
          <p:cNvSpPr/>
          <p:nvPr/>
        </p:nvSpPr>
        <p:spPr>
          <a:xfrm>
            <a:off x="2312960" y="1668049"/>
            <a:ext cx="513310" cy="513310"/>
          </a:xfrm>
          <a:prstGeom prst="ellipse">
            <a:avLst/>
          </a:prstGeom>
          <a:solidFill>
            <a:srgbClr val="40B2E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 dirty="0" smtClean="0">
                <a:latin typeface="Century Gothic" panose="020B0502020202020204" pitchFamily="34" charset="0"/>
              </a:rPr>
              <a:t>PO</a:t>
            </a:r>
            <a:endParaRPr lang="pt-BR" sz="900" b="1" dirty="0">
              <a:latin typeface="Century Gothic" panose="020B0502020202020204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3379765" y="1683969"/>
            <a:ext cx="513310" cy="513310"/>
          </a:xfrm>
          <a:prstGeom prst="ellipse">
            <a:avLst/>
          </a:prstGeom>
          <a:solidFill>
            <a:srgbClr val="40B2E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 dirty="0" smtClean="0">
                <a:latin typeface="Century Gothic" panose="020B0502020202020204" pitchFamily="34" charset="0"/>
              </a:rPr>
              <a:t>PO</a:t>
            </a:r>
            <a:endParaRPr lang="pt-BR" sz="900" b="1" dirty="0">
              <a:latin typeface="Century Gothic" panose="020B0502020202020204" pitchFamily="34" charset="0"/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4446570" y="1699889"/>
            <a:ext cx="513310" cy="513310"/>
          </a:xfrm>
          <a:prstGeom prst="ellipse">
            <a:avLst/>
          </a:prstGeom>
          <a:solidFill>
            <a:srgbClr val="40B2E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 dirty="0" smtClean="0">
                <a:latin typeface="Century Gothic" panose="020B0502020202020204" pitchFamily="34" charset="0"/>
              </a:rPr>
              <a:t>PO</a:t>
            </a:r>
            <a:endParaRPr lang="pt-BR" sz="900" b="1" dirty="0">
              <a:latin typeface="Century Gothic" panose="020B0502020202020204" pitchFamily="34" charset="0"/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6182117" y="1715809"/>
            <a:ext cx="513310" cy="513310"/>
          </a:xfrm>
          <a:prstGeom prst="ellipse">
            <a:avLst/>
          </a:prstGeom>
          <a:solidFill>
            <a:srgbClr val="40B2E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 dirty="0" smtClean="0">
                <a:latin typeface="Century Gothic" panose="020B0502020202020204" pitchFamily="34" charset="0"/>
              </a:rPr>
              <a:t>PO</a:t>
            </a:r>
            <a:endParaRPr lang="pt-BR" sz="900" b="1" dirty="0">
              <a:latin typeface="Century Gothic" panose="020B0502020202020204" pitchFamily="34" charset="0"/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7248922" y="1731729"/>
            <a:ext cx="513310" cy="513310"/>
          </a:xfrm>
          <a:prstGeom prst="ellipse">
            <a:avLst/>
          </a:prstGeom>
          <a:solidFill>
            <a:srgbClr val="40B2E4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00" b="1" dirty="0" smtClean="0">
                <a:latin typeface="Century Gothic" panose="020B0502020202020204" pitchFamily="34" charset="0"/>
              </a:rPr>
              <a:t>PO</a:t>
            </a:r>
            <a:endParaRPr lang="pt-BR" sz="900" b="1" dirty="0">
              <a:latin typeface="Century Gothic" panose="020B0502020202020204" pitchFamily="34" charset="0"/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4895971" y="1219315"/>
            <a:ext cx="513310" cy="513310"/>
          </a:xfrm>
          <a:prstGeom prst="ellipse">
            <a:avLst/>
          </a:prstGeom>
          <a:solidFill>
            <a:srgbClr val="00206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TL</a:t>
            </a:r>
            <a:endParaRPr lang="pt-BR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7913708" y="1251858"/>
            <a:ext cx="513310" cy="513310"/>
          </a:xfrm>
          <a:prstGeom prst="ellipse">
            <a:avLst/>
          </a:prstGeom>
          <a:solidFill>
            <a:srgbClr val="00206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TL</a:t>
            </a:r>
            <a:endParaRPr lang="pt-BR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etângulo Arredondado 24"/>
          <p:cNvSpPr/>
          <p:nvPr/>
        </p:nvSpPr>
        <p:spPr>
          <a:xfrm rot="5400000">
            <a:off x="3943927" y="-1310809"/>
            <a:ext cx="273849" cy="7639867"/>
          </a:xfrm>
          <a:prstGeom prst="roundRect">
            <a:avLst>
              <a:gd name="adj" fmla="val 3568"/>
            </a:avLst>
          </a:prstGeom>
          <a:solidFill>
            <a:srgbClr val="00339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/>
          </a:p>
        </p:txBody>
      </p:sp>
      <p:sp>
        <p:nvSpPr>
          <p:cNvPr id="26" name="Retângulo Arredondado 25"/>
          <p:cNvSpPr/>
          <p:nvPr/>
        </p:nvSpPr>
        <p:spPr>
          <a:xfrm rot="5400000">
            <a:off x="3938598" y="-885353"/>
            <a:ext cx="273849" cy="7639867"/>
          </a:xfrm>
          <a:prstGeom prst="roundRect">
            <a:avLst>
              <a:gd name="adj" fmla="val 3568"/>
            </a:avLst>
          </a:prstGeom>
          <a:solidFill>
            <a:srgbClr val="00339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Arredondado 26"/>
          <p:cNvSpPr/>
          <p:nvPr/>
        </p:nvSpPr>
        <p:spPr>
          <a:xfrm rot="5400000">
            <a:off x="3920912" y="-459897"/>
            <a:ext cx="273849" cy="7639867"/>
          </a:xfrm>
          <a:prstGeom prst="roundRect">
            <a:avLst>
              <a:gd name="adj" fmla="val 3568"/>
            </a:avLst>
          </a:prstGeom>
          <a:solidFill>
            <a:srgbClr val="00339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506582" y="2390532"/>
            <a:ext cx="1240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SCRUM MASTER</a:t>
            </a:r>
            <a:endParaRPr lang="pt-BR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495924" y="2827027"/>
            <a:ext cx="12403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ARCHITECTURE</a:t>
            </a:r>
            <a:endParaRPr lang="pt-BR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472909" y="3263522"/>
            <a:ext cx="2546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PROJECTS INFRASTRUCTURE</a:t>
            </a:r>
            <a:endParaRPr lang="pt-BR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Retângulo Arredondado 30"/>
          <p:cNvSpPr/>
          <p:nvPr/>
        </p:nvSpPr>
        <p:spPr>
          <a:xfrm>
            <a:off x="1757299" y="5289151"/>
            <a:ext cx="6476859" cy="296103"/>
          </a:xfrm>
          <a:prstGeom prst="roundRect">
            <a:avLst>
              <a:gd name="adj" fmla="val 3568"/>
            </a:avLst>
          </a:prstGeom>
          <a:solidFill>
            <a:srgbClr val="00206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GSO | GSA</a:t>
            </a:r>
            <a:endParaRPr lang="pt-BR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Elipse 31"/>
          <p:cNvSpPr/>
          <p:nvPr/>
        </p:nvSpPr>
        <p:spPr>
          <a:xfrm>
            <a:off x="66820" y="2363597"/>
            <a:ext cx="430161" cy="288788"/>
          </a:xfrm>
          <a:prstGeom prst="ellipse">
            <a:avLst/>
          </a:prstGeom>
          <a:solidFill>
            <a:srgbClr val="00206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CL</a:t>
            </a:r>
            <a:endParaRPr lang="pt-BR" sz="7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Elipse 32"/>
          <p:cNvSpPr/>
          <p:nvPr/>
        </p:nvSpPr>
        <p:spPr>
          <a:xfrm>
            <a:off x="82740" y="2773274"/>
            <a:ext cx="430161" cy="288788"/>
          </a:xfrm>
          <a:prstGeom prst="ellipse">
            <a:avLst/>
          </a:prstGeom>
          <a:solidFill>
            <a:srgbClr val="00206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CL</a:t>
            </a:r>
            <a:endParaRPr lang="pt-BR" sz="7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Elipse 33"/>
          <p:cNvSpPr/>
          <p:nvPr/>
        </p:nvSpPr>
        <p:spPr>
          <a:xfrm>
            <a:off x="86303" y="3210247"/>
            <a:ext cx="430161" cy="288788"/>
          </a:xfrm>
          <a:prstGeom prst="ellipse">
            <a:avLst/>
          </a:prstGeom>
          <a:solidFill>
            <a:srgbClr val="00206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CL</a:t>
            </a:r>
            <a:endParaRPr lang="pt-BR" sz="7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6" name="Retângulo Arredondado 35"/>
          <p:cNvSpPr/>
          <p:nvPr/>
        </p:nvSpPr>
        <p:spPr>
          <a:xfrm>
            <a:off x="289579" y="307021"/>
            <a:ext cx="3330757" cy="628562"/>
          </a:xfrm>
          <a:prstGeom prst="roundRect">
            <a:avLst>
              <a:gd name="adj" fmla="val 3568"/>
            </a:avLst>
          </a:prstGeom>
          <a:solidFill>
            <a:srgbClr val="1B8CB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 smtClean="0">
                <a:latin typeface="Century Gothic" panose="020B0502020202020204" pitchFamily="34" charset="0"/>
              </a:rPr>
              <a:t>BUs</a:t>
            </a:r>
            <a:r>
              <a:rPr lang="pt-BR" b="1" dirty="0" smtClean="0">
                <a:latin typeface="Century Gothic" panose="020B0502020202020204" pitchFamily="34" charset="0"/>
              </a:rPr>
              <a:t> + SHARED SERVICES</a:t>
            </a:r>
            <a:endParaRPr lang="pt-BR" b="1" dirty="0">
              <a:latin typeface="Century Gothic" panose="020B0502020202020204" pitchFamily="34" charset="0"/>
            </a:endParaRPr>
          </a:p>
        </p:txBody>
      </p:sp>
      <p:sp>
        <p:nvSpPr>
          <p:cNvPr id="37" name="Retângulo Arredondado 36"/>
          <p:cNvSpPr/>
          <p:nvPr/>
        </p:nvSpPr>
        <p:spPr>
          <a:xfrm>
            <a:off x="7931931" y="353580"/>
            <a:ext cx="990173" cy="628562"/>
          </a:xfrm>
          <a:prstGeom prst="roundRect">
            <a:avLst>
              <a:gd name="adj" fmla="val 3568"/>
            </a:avLst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CTA</a:t>
            </a:r>
            <a:endParaRPr lang="pt-BR" sz="2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8" name="Elipse 37"/>
          <p:cNvSpPr/>
          <p:nvPr/>
        </p:nvSpPr>
        <p:spPr>
          <a:xfrm>
            <a:off x="1879058" y="815120"/>
            <a:ext cx="690557" cy="513310"/>
          </a:xfrm>
          <a:prstGeom prst="ellipse">
            <a:avLst/>
          </a:prstGeom>
          <a:noFill/>
          <a:ln w="28575">
            <a:solidFill>
              <a:srgbClr val="40B2E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 err="1" smtClean="0">
                <a:solidFill>
                  <a:srgbClr val="40B2E4"/>
                </a:solidFill>
                <a:latin typeface="Century Gothic" panose="020B0502020202020204" pitchFamily="34" charset="0"/>
              </a:rPr>
              <a:t>BPs</a:t>
            </a:r>
            <a:endParaRPr lang="pt-BR" sz="1400" b="1" dirty="0">
              <a:solidFill>
                <a:srgbClr val="40B2E4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Retângulo Arredondado 34"/>
          <p:cNvSpPr/>
          <p:nvPr/>
        </p:nvSpPr>
        <p:spPr>
          <a:xfrm>
            <a:off x="4371442" y="442110"/>
            <a:ext cx="2981270" cy="317140"/>
          </a:xfrm>
          <a:prstGeom prst="roundRect">
            <a:avLst>
              <a:gd name="adj" fmla="val 3568"/>
            </a:avLst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IT </a:t>
            </a:r>
            <a:r>
              <a:rPr lang="pt-BR" sz="1600" b="1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vicepresidency</a:t>
            </a:r>
            <a:endParaRPr lang="pt-BR" sz="16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39" name="Retângulo Arredondado 38"/>
          <p:cNvSpPr/>
          <p:nvPr/>
        </p:nvSpPr>
        <p:spPr>
          <a:xfrm rot="5400000">
            <a:off x="3930357" y="-40971"/>
            <a:ext cx="273849" cy="7639867"/>
          </a:xfrm>
          <a:prstGeom prst="roundRect">
            <a:avLst>
              <a:gd name="adj" fmla="val 3568"/>
            </a:avLst>
          </a:prstGeom>
          <a:solidFill>
            <a:srgbClr val="00339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Arredondado 39"/>
          <p:cNvSpPr/>
          <p:nvPr/>
        </p:nvSpPr>
        <p:spPr>
          <a:xfrm rot="5400000">
            <a:off x="3925028" y="396842"/>
            <a:ext cx="273849" cy="7639867"/>
          </a:xfrm>
          <a:prstGeom prst="roundRect">
            <a:avLst>
              <a:gd name="adj" fmla="val 3568"/>
            </a:avLst>
          </a:prstGeom>
          <a:solidFill>
            <a:srgbClr val="00339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/>
          <p:cNvSpPr txBox="1"/>
          <p:nvPr/>
        </p:nvSpPr>
        <p:spPr>
          <a:xfrm>
            <a:off x="487683" y="3671409"/>
            <a:ext cx="16359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IT GOVERNANCE</a:t>
            </a:r>
            <a:endParaRPr lang="pt-BR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CaixaDeTexto 41"/>
          <p:cNvSpPr txBox="1"/>
          <p:nvPr/>
        </p:nvSpPr>
        <p:spPr>
          <a:xfrm>
            <a:off x="477025" y="4120261"/>
            <a:ext cx="1510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COE</a:t>
            </a:r>
            <a:endParaRPr lang="pt-BR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74499" y="3617656"/>
            <a:ext cx="430161" cy="288788"/>
          </a:xfrm>
          <a:prstGeom prst="ellipse">
            <a:avLst/>
          </a:prstGeom>
          <a:solidFill>
            <a:srgbClr val="00206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CL</a:t>
            </a:r>
            <a:endParaRPr lang="pt-BR" sz="7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90419" y="4066986"/>
            <a:ext cx="430161" cy="288788"/>
          </a:xfrm>
          <a:prstGeom prst="ellipse">
            <a:avLst/>
          </a:prstGeom>
          <a:solidFill>
            <a:srgbClr val="00206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CL</a:t>
            </a:r>
            <a:endParaRPr lang="pt-BR" sz="7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799681" y="12471"/>
            <a:ext cx="4023858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200" b="1" dirty="0" smtClean="0">
                <a:latin typeface="Century Gothic" panose="020B0502020202020204" pitchFamily="34" charset="0"/>
              </a:rPr>
              <a:t>TRANSITION ORGANIZACIONAL STRUCTURE EXAMPLE</a:t>
            </a:r>
            <a:endParaRPr lang="pt-BR" sz="12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11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"/>
            <a:ext cx="9144000" cy="5714786"/>
          </a:xfrm>
          <a:prstGeom prst="rect">
            <a:avLst/>
          </a:prstGeom>
        </p:spPr>
      </p:pic>
      <p:sp>
        <p:nvSpPr>
          <p:cNvPr id="14" name="Retângulo Arredondado 13"/>
          <p:cNvSpPr/>
          <p:nvPr/>
        </p:nvSpPr>
        <p:spPr>
          <a:xfrm rot="592440">
            <a:off x="249158" y="4235296"/>
            <a:ext cx="1303955" cy="1303955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Arredondado 12"/>
          <p:cNvSpPr/>
          <p:nvPr/>
        </p:nvSpPr>
        <p:spPr>
          <a:xfrm rot="592440">
            <a:off x="221498" y="2671853"/>
            <a:ext cx="1303955" cy="1303955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2447059" y="-17211"/>
            <a:ext cx="42498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rgbClr val="FF99CC"/>
                </a:solidFill>
                <a:latin typeface="Century Gothic" panose="020B0502020202020204" pitchFamily="34" charset="0"/>
              </a:rPr>
              <a:t>Tribes Macro Overview </a:t>
            </a:r>
            <a:endParaRPr lang="en-US" sz="2800" b="1" dirty="0" smtClean="0">
              <a:solidFill>
                <a:srgbClr val="FF99CC"/>
              </a:solidFill>
              <a:latin typeface="Century Gothic" panose="020B0502020202020204" pitchFamily="34" charset="0"/>
            </a:endParaRPr>
          </a:p>
          <a:p>
            <a:pPr algn="ctr"/>
            <a:r>
              <a:rPr lang="en-US" b="1" dirty="0" smtClean="0">
                <a:solidFill>
                  <a:srgbClr val="FF99CC"/>
                </a:solidFill>
                <a:latin typeface="Century Gothic" panose="020B0502020202020204" pitchFamily="34" charset="0"/>
              </a:rPr>
              <a:t>with Tribe Leaders</a:t>
            </a:r>
            <a:endParaRPr lang="en-US" b="1" dirty="0">
              <a:solidFill>
                <a:srgbClr val="FF99CC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Retângulo Arredondado 3"/>
          <p:cNvSpPr/>
          <p:nvPr/>
        </p:nvSpPr>
        <p:spPr>
          <a:xfrm rot="592440">
            <a:off x="347019" y="1142277"/>
            <a:ext cx="1303955" cy="1303955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98886" y="1437521"/>
            <a:ext cx="1400222" cy="933920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Data </a:t>
            </a:r>
            <a:r>
              <a:rPr lang="it-IT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Acquistion &amp; Positive Data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389399" y="1070339"/>
            <a:ext cx="1274701" cy="262092"/>
          </a:xfrm>
          <a:prstGeom prst="rect">
            <a:avLst/>
          </a:prstGeom>
          <a:solidFill>
            <a:srgbClr val="FF99CC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Sergio Polo</a:t>
            </a:r>
            <a:endParaRPr lang="it-IT" sz="12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73365" y="3093149"/>
            <a:ext cx="1400222" cy="585537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Negative Data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263878" y="2580049"/>
            <a:ext cx="1400222" cy="236089"/>
          </a:xfrm>
          <a:prstGeom prst="rect">
            <a:avLst/>
          </a:prstGeom>
          <a:solidFill>
            <a:srgbClr val="FF99CC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100" b="1" dirty="0">
                <a:latin typeface="Century Gothic" panose="020B0502020202020204" pitchFamily="34" charset="0"/>
                <a:cs typeface="Arial" panose="020B0604020202020204" pitchFamily="34" charset="0"/>
              </a:rPr>
              <a:t>Leandro Abrahão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33277" y="4506415"/>
            <a:ext cx="1400222" cy="611563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Convem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323789" y="4162149"/>
            <a:ext cx="1513671" cy="255217"/>
          </a:xfrm>
          <a:prstGeom prst="rect">
            <a:avLst/>
          </a:prstGeom>
          <a:solidFill>
            <a:srgbClr val="FF99CC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100" b="1" dirty="0">
                <a:latin typeface="Century Gothic" panose="020B0502020202020204" pitchFamily="34" charset="0"/>
                <a:cs typeface="Arial" panose="020B0604020202020204" pitchFamily="34" charset="0"/>
              </a:rPr>
              <a:t>Alexandre Siqueira</a:t>
            </a:r>
          </a:p>
        </p:txBody>
      </p:sp>
      <p:sp>
        <p:nvSpPr>
          <p:cNvPr id="15" name="Retângulo Arredondado 14"/>
          <p:cNvSpPr/>
          <p:nvPr/>
        </p:nvSpPr>
        <p:spPr>
          <a:xfrm rot="592440">
            <a:off x="2823915" y="4243318"/>
            <a:ext cx="1303955" cy="1303955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Arredondado 15"/>
          <p:cNvSpPr/>
          <p:nvPr/>
        </p:nvSpPr>
        <p:spPr>
          <a:xfrm rot="592440">
            <a:off x="2796255" y="2679875"/>
            <a:ext cx="1303955" cy="1303955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Arredondado 16"/>
          <p:cNvSpPr/>
          <p:nvPr/>
        </p:nvSpPr>
        <p:spPr>
          <a:xfrm rot="592440">
            <a:off x="2921776" y="1150299"/>
            <a:ext cx="1303955" cy="1303955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2873643" y="1445543"/>
            <a:ext cx="1400222" cy="608769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Bureau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2964156" y="1078361"/>
            <a:ext cx="1274701" cy="262092"/>
          </a:xfrm>
          <a:prstGeom prst="rect">
            <a:avLst/>
          </a:prstGeom>
          <a:solidFill>
            <a:srgbClr val="FF99CC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 b="1" dirty="0">
                <a:latin typeface="Century Gothic" panose="020B0502020202020204" pitchFamily="34" charset="0"/>
                <a:cs typeface="Arial" panose="020B0604020202020204" pitchFamily="34" charset="0"/>
              </a:rPr>
              <a:t>Nilson Hiraoka</a:t>
            </a:r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2748122" y="3101171"/>
            <a:ext cx="1400222" cy="585537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Decision Analytics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2838635" y="2588071"/>
            <a:ext cx="1400222" cy="236089"/>
          </a:xfrm>
          <a:prstGeom prst="rect">
            <a:avLst/>
          </a:prstGeom>
          <a:solidFill>
            <a:srgbClr val="FF99CC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 b="1" dirty="0">
                <a:latin typeface="Century Gothic" panose="020B0502020202020204" pitchFamily="34" charset="0"/>
                <a:cs typeface="Arial" panose="020B0604020202020204" pitchFamily="34" charset="0"/>
              </a:rPr>
              <a:t>Regina Aronne </a:t>
            </a: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2808034" y="4610689"/>
            <a:ext cx="1400222" cy="611563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Marketing Services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2898546" y="4170171"/>
            <a:ext cx="1513671" cy="255217"/>
          </a:xfrm>
          <a:prstGeom prst="rect">
            <a:avLst/>
          </a:prstGeom>
          <a:solidFill>
            <a:srgbClr val="FF99CC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 b="1" dirty="0">
                <a:latin typeface="Century Gothic" panose="020B0502020202020204" pitchFamily="34" charset="0"/>
                <a:cs typeface="Arial" panose="020B0604020202020204" pitchFamily="34" charset="0"/>
              </a:rPr>
              <a:t>Luciano Brandi</a:t>
            </a:r>
          </a:p>
        </p:txBody>
      </p:sp>
      <p:sp>
        <p:nvSpPr>
          <p:cNvPr id="24" name="Retângulo Arredondado 23"/>
          <p:cNvSpPr/>
          <p:nvPr/>
        </p:nvSpPr>
        <p:spPr>
          <a:xfrm rot="592440">
            <a:off x="5246990" y="4243318"/>
            <a:ext cx="1303955" cy="1303955"/>
          </a:xfrm>
          <a:prstGeom prst="roundRect">
            <a:avLst>
              <a:gd name="adj" fmla="val 14422"/>
            </a:avLst>
          </a:prstGeom>
          <a:solidFill>
            <a:srgbClr val="7280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Arredondado 24"/>
          <p:cNvSpPr/>
          <p:nvPr/>
        </p:nvSpPr>
        <p:spPr>
          <a:xfrm rot="592440">
            <a:off x="5219330" y="2679875"/>
            <a:ext cx="1303955" cy="1303955"/>
          </a:xfrm>
          <a:prstGeom prst="roundRect">
            <a:avLst>
              <a:gd name="adj" fmla="val 14422"/>
            </a:avLst>
          </a:prstGeom>
          <a:solidFill>
            <a:srgbClr val="7280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Arredondado 25"/>
          <p:cNvSpPr/>
          <p:nvPr/>
        </p:nvSpPr>
        <p:spPr>
          <a:xfrm rot="592440">
            <a:off x="5344851" y="1150299"/>
            <a:ext cx="1303955" cy="1303955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5296718" y="1445543"/>
            <a:ext cx="1400222" cy="619110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Score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ítulo 1"/>
          <p:cNvSpPr txBox="1">
            <a:spLocks/>
          </p:cNvSpPr>
          <p:nvPr/>
        </p:nvSpPr>
        <p:spPr>
          <a:xfrm>
            <a:off x="5387231" y="1078361"/>
            <a:ext cx="1274701" cy="262092"/>
          </a:xfrm>
          <a:prstGeom prst="rect">
            <a:avLst/>
          </a:prstGeom>
          <a:solidFill>
            <a:srgbClr val="FF99CC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1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Luciano Brandi</a:t>
            </a:r>
            <a:endParaRPr lang="it-IT" sz="11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ítulo 1"/>
          <p:cNvSpPr txBox="1">
            <a:spLocks/>
          </p:cNvSpPr>
          <p:nvPr/>
        </p:nvSpPr>
        <p:spPr>
          <a:xfrm>
            <a:off x="5144845" y="2989807"/>
            <a:ext cx="1400222" cy="585537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</a:t>
            </a:r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-ID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ítulo 1"/>
          <p:cNvSpPr txBox="1">
            <a:spLocks/>
          </p:cNvSpPr>
          <p:nvPr/>
        </p:nvSpPr>
        <p:spPr>
          <a:xfrm>
            <a:off x="5261710" y="2588071"/>
            <a:ext cx="1400222" cy="236089"/>
          </a:xfrm>
          <a:prstGeom prst="rect">
            <a:avLst/>
          </a:prstGeom>
          <a:solidFill>
            <a:srgbClr val="FF99CC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 b="1" dirty="0">
                <a:latin typeface="Century Gothic" panose="020B0502020202020204" pitchFamily="34" charset="0"/>
                <a:cs typeface="Arial" panose="020B0604020202020204" pitchFamily="34" charset="0"/>
              </a:rPr>
              <a:t>Marcel Ghisi</a:t>
            </a:r>
          </a:p>
        </p:txBody>
      </p:sp>
      <p:sp>
        <p:nvSpPr>
          <p:cNvPr id="31" name="Título 1"/>
          <p:cNvSpPr txBox="1">
            <a:spLocks/>
          </p:cNvSpPr>
          <p:nvPr/>
        </p:nvSpPr>
        <p:spPr>
          <a:xfrm>
            <a:off x="5231109" y="4514437"/>
            <a:ext cx="1400222" cy="611563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Sales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ítulo 1"/>
          <p:cNvSpPr txBox="1">
            <a:spLocks/>
          </p:cNvSpPr>
          <p:nvPr/>
        </p:nvSpPr>
        <p:spPr>
          <a:xfrm>
            <a:off x="5321621" y="4170171"/>
            <a:ext cx="1513671" cy="255217"/>
          </a:xfrm>
          <a:prstGeom prst="rect">
            <a:avLst/>
          </a:prstGeom>
          <a:solidFill>
            <a:srgbClr val="FF99CC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100" b="1" dirty="0">
                <a:latin typeface="Century Gothic" panose="020B0502020202020204" pitchFamily="34" charset="0"/>
                <a:cs typeface="Arial" panose="020B0604020202020204" pitchFamily="34" charset="0"/>
              </a:rPr>
              <a:t>Debora Ordonha</a:t>
            </a:r>
          </a:p>
        </p:txBody>
      </p:sp>
      <p:sp>
        <p:nvSpPr>
          <p:cNvPr id="33" name="Retângulo Arredondado 32"/>
          <p:cNvSpPr/>
          <p:nvPr/>
        </p:nvSpPr>
        <p:spPr>
          <a:xfrm rot="592440">
            <a:off x="7340484" y="4235298"/>
            <a:ext cx="1303955" cy="1303955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Arredondado 33"/>
          <p:cNvSpPr/>
          <p:nvPr/>
        </p:nvSpPr>
        <p:spPr>
          <a:xfrm rot="592440">
            <a:off x="7312824" y="2671855"/>
            <a:ext cx="1303955" cy="1303955"/>
          </a:xfrm>
          <a:prstGeom prst="roundRect">
            <a:avLst>
              <a:gd name="adj" fmla="val 14422"/>
            </a:avLst>
          </a:prstGeom>
          <a:solidFill>
            <a:srgbClr val="7280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Arredondado 34"/>
          <p:cNvSpPr/>
          <p:nvPr/>
        </p:nvSpPr>
        <p:spPr>
          <a:xfrm rot="592440">
            <a:off x="7438345" y="1142279"/>
            <a:ext cx="1303955" cy="1303955"/>
          </a:xfrm>
          <a:prstGeom prst="roundRect">
            <a:avLst>
              <a:gd name="adj" fmla="val 14422"/>
            </a:avLst>
          </a:prstGeom>
          <a:solidFill>
            <a:srgbClr val="7280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Título 1"/>
          <p:cNvSpPr txBox="1">
            <a:spLocks/>
          </p:cNvSpPr>
          <p:nvPr/>
        </p:nvSpPr>
        <p:spPr>
          <a:xfrm>
            <a:off x="7390212" y="1437523"/>
            <a:ext cx="1400222" cy="619110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Finance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ítulo 1"/>
          <p:cNvSpPr txBox="1">
            <a:spLocks/>
          </p:cNvSpPr>
          <p:nvPr/>
        </p:nvSpPr>
        <p:spPr>
          <a:xfrm>
            <a:off x="7480725" y="1048154"/>
            <a:ext cx="1382609" cy="284279"/>
          </a:xfrm>
          <a:prstGeom prst="rect">
            <a:avLst/>
          </a:prstGeom>
          <a:solidFill>
            <a:srgbClr val="FF99CC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100" b="1" dirty="0">
                <a:latin typeface="Century Gothic" panose="020B0502020202020204" pitchFamily="34" charset="0"/>
                <a:cs typeface="Arial" panose="020B0604020202020204" pitchFamily="34" charset="0"/>
              </a:rPr>
              <a:t>Debora Ordonha</a:t>
            </a:r>
          </a:p>
        </p:txBody>
      </p:sp>
      <p:sp>
        <p:nvSpPr>
          <p:cNvPr id="38" name="Título 1"/>
          <p:cNvSpPr txBox="1">
            <a:spLocks/>
          </p:cNvSpPr>
          <p:nvPr/>
        </p:nvSpPr>
        <p:spPr>
          <a:xfrm>
            <a:off x="7174171" y="2901577"/>
            <a:ext cx="1606106" cy="585537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5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Adm</a:t>
            </a:r>
            <a:endParaRPr lang="it-IT" sz="15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ítulo 1"/>
          <p:cNvSpPr txBox="1">
            <a:spLocks/>
          </p:cNvSpPr>
          <p:nvPr/>
        </p:nvSpPr>
        <p:spPr>
          <a:xfrm>
            <a:off x="7355203" y="2565043"/>
            <a:ext cx="1489241" cy="251098"/>
          </a:xfrm>
          <a:prstGeom prst="rect">
            <a:avLst/>
          </a:prstGeom>
          <a:solidFill>
            <a:srgbClr val="FF99CC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 b="1" dirty="0">
                <a:latin typeface="Century Gothic" panose="020B0502020202020204" pitchFamily="34" charset="0"/>
                <a:cs typeface="Arial" panose="020B0604020202020204" pitchFamily="34" charset="0"/>
              </a:rPr>
              <a:t>Debora Ordonha</a:t>
            </a:r>
          </a:p>
        </p:txBody>
      </p:sp>
      <p:sp>
        <p:nvSpPr>
          <p:cNvPr id="40" name="Título 1"/>
          <p:cNvSpPr txBox="1">
            <a:spLocks/>
          </p:cNvSpPr>
          <p:nvPr/>
        </p:nvSpPr>
        <p:spPr>
          <a:xfrm>
            <a:off x="7324603" y="4506417"/>
            <a:ext cx="1400222" cy="611563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MPME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ítulo 1"/>
          <p:cNvSpPr txBox="1">
            <a:spLocks/>
          </p:cNvSpPr>
          <p:nvPr/>
        </p:nvSpPr>
        <p:spPr>
          <a:xfrm>
            <a:off x="7415115" y="4162151"/>
            <a:ext cx="1513671" cy="255217"/>
          </a:xfrm>
          <a:prstGeom prst="rect">
            <a:avLst/>
          </a:prstGeom>
          <a:solidFill>
            <a:srgbClr val="FF99CC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200" b="1" dirty="0">
                <a:latin typeface="Century Gothic" panose="020B0502020202020204" pitchFamily="34" charset="0"/>
                <a:cs typeface="Arial" panose="020B0604020202020204" pitchFamily="34" charset="0"/>
              </a:rPr>
              <a:t>Nilson Hiraoka</a:t>
            </a:r>
          </a:p>
        </p:txBody>
      </p:sp>
      <p:sp>
        <p:nvSpPr>
          <p:cNvPr id="43" name="Retângulo Arredondado 42"/>
          <p:cNvSpPr/>
          <p:nvPr/>
        </p:nvSpPr>
        <p:spPr>
          <a:xfrm>
            <a:off x="7480725" y="-15906"/>
            <a:ext cx="2085474" cy="689704"/>
          </a:xfrm>
          <a:prstGeom prst="roundRect">
            <a:avLst>
              <a:gd name="adj" fmla="val 9689"/>
            </a:avLst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/>
          <p:cNvSpPr txBox="1"/>
          <p:nvPr/>
        </p:nvSpPr>
        <p:spPr>
          <a:xfrm>
            <a:off x="7665781" y="156038"/>
            <a:ext cx="1478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latin typeface="Century Gothic" panose="020B0502020202020204" pitchFamily="34" charset="0"/>
              </a:rPr>
              <a:t>12 TRIBES</a:t>
            </a:r>
            <a:endParaRPr lang="pt-BR" sz="2000" b="1" dirty="0">
              <a:latin typeface="Century Gothic" panose="020B0502020202020204" pitchFamily="34" charset="0"/>
            </a:endParaRPr>
          </a:p>
        </p:txBody>
      </p:sp>
      <p:sp>
        <p:nvSpPr>
          <p:cNvPr id="42" name="Retângulo Arredondado 41"/>
          <p:cNvSpPr/>
          <p:nvPr/>
        </p:nvSpPr>
        <p:spPr>
          <a:xfrm rot="592440">
            <a:off x="173774" y="565188"/>
            <a:ext cx="178628" cy="178628"/>
          </a:xfrm>
          <a:prstGeom prst="roundRect">
            <a:avLst>
              <a:gd name="adj" fmla="val 14422"/>
            </a:avLst>
          </a:prstGeom>
          <a:solidFill>
            <a:srgbClr val="7280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45" name="Retângulo Arredondado 44"/>
          <p:cNvSpPr/>
          <p:nvPr/>
        </p:nvSpPr>
        <p:spPr>
          <a:xfrm rot="592440">
            <a:off x="165064" y="261502"/>
            <a:ext cx="178628" cy="178628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7" name="CaixaDeTexto 6"/>
          <p:cNvSpPr txBox="1"/>
          <p:nvPr/>
        </p:nvSpPr>
        <p:spPr>
          <a:xfrm>
            <a:off x="344504" y="235400"/>
            <a:ext cx="20220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Product</a:t>
            </a:r>
            <a:r>
              <a:rPr lang="pt-BR" sz="9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9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Development</a:t>
            </a:r>
            <a:r>
              <a:rPr lang="pt-BR" sz="9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(Guida)</a:t>
            </a:r>
            <a:endParaRPr lang="pt-BR" sz="9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CaixaDeTexto 45"/>
          <p:cNvSpPr txBox="1"/>
          <p:nvPr/>
        </p:nvSpPr>
        <p:spPr>
          <a:xfrm>
            <a:off x="361230" y="575702"/>
            <a:ext cx="18905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Corporate Systems (Felizatti)</a:t>
            </a:r>
            <a:endParaRPr lang="pt-BR" sz="9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5413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4" grpId="0" animBg="1"/>
      <p:bldP spid="5" grpId="0"/>
      <p:bldP spid="6" grpId="0" animBg="1"/>
      <p:bldP spid="8" grpId="0"/>
      <p:bldP spid="9" grpId="0" animBg="1"/>
      <p:bldP spid="11" grpId="0"/>
      <p:bldP spid="12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2" grpId="0" animBg="1"/>
      <p:bldP spid="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"/>
            <a:ext cx="9144000" cy="5714786"/>
          </a:xfrm>
          <a:prstGeom prst="rect">
            <a:avLst/>
          </a:prstGeom>
        </p:spPr>
      </p:pic>
      <p:sp>
        <p:nvSpPr>
          <p:cNvPr id="14" name="Retângulo Arredondado 13"/>
          <p:cNvSpPr/>
          <p:nvPr/>
        </p:nvSpPr>
        <p:spPr>
          <a:xfrm rot="592440">
            <a:off x="249158" y="4235296"/>
            <a:ext cx="1303955" cy="1303955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Arredondado 12"/>
          <p:cNvSpPr/>
          <p:nvPr/>
        </p:nvSpPr>
        <p:spPr>
          <a:xfrm rot="592440">
            <a:off x="221498" y="2671853"/>
            <a:ext cx="1303955" cy="1303955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2300385" y="-17211"/>
            <a:ext cx="4543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7FA5B2"/>
                </a:solidFill>
                <a:latin typeface="Century Gothic" panose="020B0502020202020204" pitchFamily="34" charset="0"/>
              </a:rPr>
              <a:t>Squads Macro Overview </a:t>
            </a:r>
          </a:p>
        </p:txBody>
      </p:sp>
      <p:sp>
        <p:nvSpPr>
          <p:cNvPr id="4" name="Retângulo Arredondado 3"/>
          <p:cNvSpPr/>
          <p:nvPr/>
        </p:nvSpPr>
        <p:spPr>
          <a:xfrm rot="592440">
            <a:off x="347019" y="1142277"/>
            <a:ext cx="1303955" cy="1303955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98886" y="1437521"/>
            <a:ext cx="1400222" cy="933920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Data </a:t>
            </a:r>
            <a:r>
              <a:rPr lang="it-IT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Acquistion &amp; Positive Data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98887" y="1070339"/>
            <a:ext cx="1365214" cy="375204"/>
          </a:xfrm>
          <a:prstGeom prst="rect">
            <a:avLst/>
          </a:prstGeom>
          <a:solidFill>
            <a:srgbClr val="7FA5B2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3 SQUADS</a:t>
            </a:r>
            <a:endParaRPr lang="it-IT" sz="18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73365" y="3093149"/>
            <a:ext cx="1400222" cy="585537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Negative Data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164452" y="2580049"/>
            <a:ext cx="1499648" cy="337979"/>
          </a:xfrm>
          <a:prstGeom prst="rect">
            <a:avLst/>
          </a:prstGeom>
          <a:solidFill>
            <a:srgbClr val="7FA5B2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2 SQUADS</a:t>
            </a:r>
            <a:endParaRPr lang="it-IT" sz="18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33277" y="4506415"/>
            <a:ext cx="1400222" cy="611563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Convem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224666" y="4162150"/>
            <a:ext cx="1495098" cy="365362"/>
          </a:xfrm>
          <a:prstGeom prst="rect">
            <a:avLst/>
          </a:prstGeom>
          <a:solidFill>
            <a:srgbClr val="7FA5B2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2 SQUADS</a:t>
            </a:r>
            <a:endParaRPr lang="it-IT" sz="18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tângulo Arredondado 14"/>
          <p:cNvSpPr/>
          <p:nvPr/>
        </p:nvSpPr>
        <p:spPr>
          <a:xfrm rot="592440">
            <a:off x="2823915" y="4243318"/>
            <a:ext cx="1303955" cy="1303955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Arredondado 15"/>
          <p:cNvSpPr/>
          <p:nvPr/>
        </p:nvSpPr>
        <p:spPr>
          <a:xfrm rot="592440">
            <a:off x="2796255" y="2679875"/>
            <a:ext cx="1303955" cy="1303955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Arredondado 16"/>
          <p:cNvSpPr/>
          <p:nvPr/>
        </p:nvSpPr>
        <p:spPr>
          <a:xfrm rot="592440">
            <a:off x="2921776" y="1150299"/>
            <a:ext cx="1303955" cy="1303955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2873643" y="1445543"/>
            <a:ext cx="1400222" cy="608769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Bureau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ítulo 1"/>
          <p:cNvSpPr txBox="1">
            <a:spLocks/>
          </p:cNvSpPr>
          <p:nvPr/>
        </p:nvSpPr>
        <p:spPr>
          <a:xfrm>
            <a:off x="2873644" y="1078361"/>
            <a:ext cx="1365214" cy="375204"/>
          </a:xfrm>
          <a:prstGeom prst="rect">
            <a:avLst/>
          </a:prstGeom>
          <a:solidFill>
            <a:srgbClr val="7FA5B2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5 SQUADS</a:t>
            </a:r>
            <a:endParaRPr lang="it-IT" sz="18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2748122" y="3101171"/>
            <a:ext cx="1400222" cy="585537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Decision Analytics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2739209" y="2588071"/>
            <a:ext cx="1499648" cy="337979"/>
          </a:xfrm>
          <a:prstGeom prst="rect">
            <a:avLst/>
          </a:prstGeom>
          <a:solidFill>
            <a:srgbClr val="7FA5B2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2 SQUADS</a:t>
            </a:r>
            <a:endParaRPr lang="it-IT" sz="18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2808034" y="4610689"/>
            <a:ext cx="1400222" cy="611563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Marketing Services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2799423" y="4170172"/>
            <a:ext cx="1495098" cy="365362"/>
          </a:xfrm>
          <a:prstGeom prst="rect">
            <a:avLst/>
          </a:prstGeom>
          <a:solidFill>
            <a:srgbClr val="7FA5B2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2 SQUADS</a:t>
            </a:r>
            <a:endParaRPr lang="it-IT" sz="18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tângulo Arredondado 23"/>
          <p:cNvSpPr/>
          <p:nvPr/>
        </p:nvSpPr>
        <p:spPr>
          <a:xfrm rot="592440">
            <a:off x="5246990" y="4243318"/>
            <a:ext cx="1303955" cy="1303955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Arredondado 24"/>
          <p:cNvSpPr/>
          <p:nvPr/>
        </p:nvSpPr>
        <p:spPr>
          <a:xfrm rot="592440">
            <a:off x="5219330" y="2679875"/>
            <a:ext cx="1303955" cy="1303955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Arredondado 25"/>
          <p:cNvSpPr/>
          <p:nvPr/>
        </p:nvSpPr>
        <p:spPr>
          <a:xfrm rot="592440">
            <a:off x="5344851" y="1150299"/>
            <a:ext cx="1303955" cy="1303955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5296718" y="1445543"/>
            <a:ext cx="1400222" cy="619110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Score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ítulo 1"/>
          <p:cNvSpPr txBox="1">
            <a:spLocks/>
          </p:cNvSpPr>
          <p:nvPr/>
        </p:nvSpPr>
        <p:spPr>
          <a:xfrm>
            <a:off x="5296719" y="1078361"/>
            <a:ext cx="1365214" cy="375204"/>
          </a:xfrm>
          <a:prstGeom prst="rect">
            <a:avLst/>
          </a:prstGeom>
          <a:solidFill>
            <a:srgbClr val="7FA5B2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4 SQUADS</a:t>
            </a:r>
            <a:endParaRPr lang="it-IT" sz="18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ítulo 1"/>
          <p:cNvSpPr txBox="1">
            <a:spLocks/>
          </p:cNvSpPr>
          <p:nvPr/>
        </p:nvSpPr>
        <p:spPr>
          <a:xfrm>
            <a:off x="5144845" y="2989807"/>
            <a:ext cx="1400222" cy="585537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</a:t>
            </a:r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-ID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ítulo 1"/>
          <p:cNvSpPr txBox="1">
            <a:spLocks/>
          </p:cNvSpPr>
          <p:nvPr/>
        </p:nvSpPr>
        <p:spPr>
          <a:xfrm>
            <a:off x="5162284" y="2588071"/>
            <a:ext cx="1499648" cy="337979"/>
          </a:xfrm>
          <a:prstGeom prst="rect">
            <a:avLst/>
          </a:prstGeom>
          <a:solidFill>
            <a:srgbClr val="7FA5B2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1 SQUAD</a:t>
            </a:r>
            <a:endParaRPr lang="it-IT" sz="18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ítulo 1"/>
          <p:cNvSpPr txBox="1">
            <a:spLocks/>
          </p:cNvSpPr>
          <p:nvPr/>
        </p:nvSpPr>
        <p:spPr>
          <a:xfrm>
            <a:off x="5231109" y="4514437"/>
            <a:ext cx="1400222" cy="611563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Sales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ítulo 1"/>
          <p:cNvSpPr txBox="1">
            <a:spLocks/>
          </p:cNvSpPr>
          <p:nvPr/>
        </p:nvSpPr>
        <p:spPr>
          <a:xfrm>
            <a:off x="5214139" y="4170172"/>
            <a:ext cx="1621153" cy="365362"/>
          </a:xfrm>
          <a:prstGeom prst="rect">
            <a:avLst/>
          </a:prstGeom>
          <a:solidFill>
            <a:srgbClr val="7FA5B2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1 SQUAD</a:t>
            </a:r>
            <a:endParaRPr lang="it-IT" sz="18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tângulo Arredondado 32"/>
          <p:cNvSpPr/>
          <p:nvPr/>
        </p:nvSpPr>
        <p:spPr>
          <a:xfrm rot="592440">
            <a:off x="7340484" y="4235298"/>
            <a:ext cx="1303955" cy="1303955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Arredondado 33"/>
          <p:cNvSpPr/>
          <p:nvPr/>
        </p:nvSpPr>
        <p:spPr>
          <a:xfrm rot="592440">
            <a:off x="7312824" y="2671855"/>
            <a:ext cx="1303955" cy="1303955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Arredondado 34"/>
          <p:cNvSpPr/>
          <p:nvPr/>
        </p:nvSpPr>
        <p:spPr>
          <a:xfrm rot="592440">
            <a:off x="7438345" y="1142279"/>
            <a:ext cx="1303955" cy="1303955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Título 1"/>
          <p:cNvSpPr txBox="1">
            <a:spLocks/>
          </p:cNvSpPr>
          <p:nvPr/>
        </p:nvSpPr>
        <p:spPr>
          <a:xfrm>
            <a:off x="7390212" y="1437523"/>
            <a:ext cx="1400222" cy="619110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Finance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ítulo 1"/>
          <p:cNvSpPr txBox="1">
            <a:spLocks/>
          </p:cNvSpPr>
          <p:nvPr/>
        </p:nvSpPr>
        <p:spPr>
          <a:xfrm>
            <a:off x="7382551" y="1048155"/>
            <a:ext cx="1480784" cy="406966"/>
          </a:xfrm>
          <a:prstGeom prst="rect">
            <a:avLst/>
          </a:prstGeom>
          <a:solidFill>
            <a:srgbClr val="7FA5B2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1 SQUAD</a:t>
            </a:r>
            <a:endParaRPr lang="it-IT" sz="14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ítulo 1"/>
          <p:cNvSpPr txBox="1">
            <a:spLocks/>
          </p:cNvSpPr>
          <p:nvPr/>
        </p:nvSpPr>
        <p:spPr>
          <a:xfrm>
            <a:off x="7174171" y="2901577"/>
            <a:ext cx="1606106" cy="585537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5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Adm</a:t>
            </a:r>
            <a:endParaRPr lang="it-IT" sz="15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ítulo 1"/>
          <p:cNvSpPr txBox="1">
            <a:spLocks/>
          </p:cNvSpPr>
          <p:nvPr/>
        </p:nvSpPr>
        <p:spPr>
          <a:xfrm>
            <a:off x="7249457" y="2565043"/>
            <a:ext cx="1594988" cy="359465"/>
          </a:xfrm>
          <a:prstGeom prst="rect">
            <a:avLst/>
          </a:prstGeom>
          <a:solidFill>
            <a:srgbClr val="7FA5B2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1 SQUAD</a:t>
            </a:r>
            <a:endParaRPr lang="it-IT" sz="18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ítulo 1"/>
          <p:cNvSpPr txBox="1">
            <a:spLocks/>
          </p:cNvSpPr>
          <p:nvPr/>
        </p:nvSpPr>
        <p:spPr>
          <a:xfrm>
            <a:off x="7324603" y="4506417"/>
            <a:ext cx="1400222" cy="611563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MPME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ítulo 1"/>
          <p:cNvSpPr txBox="1">
            <a:spLocks/>
          </p:cNvSpPr>
          <p:nvPr/>
        </p:nvSpPr>
        <p:spPr>
          <a:xfrm>
            <a:off x="7315992" y="4162152"/>
            <a:ext cx="1495098" cy="365362"/>
          </a:xfrm>
          <a:prstGeom prst="rect">
            <a:avLst/>
          </a:prstGeom>
          <a:solidFill>
            <a:srgbClr val="7FA5B2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3 SQUADS</a:t>
            </a:r>
            <a:endParaRPr lang="it-IT" sz="18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tângulo Arredondado 42"/>
          <p:cNvSpPr/>
          <p:nvPr/>
        </p:nvSpPr>
        <p:spPr>
          <a:xfrm>
            <a:off x="7480725" y="-15906"/>
            <a:ext cx="2085474" cy="689704"/>
          </a:xfrm>
          <a:prstGeom prst="roundRect">
            <a:avLst>
              <a:gd name="adj" fmla="val 9689"/>
            </a:avLst>
          </a:prstGeom>
          <a:solidFill>
            <a:srgbClr val="7FA5B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/>
          <p:cNvSpPr txBox="1"/>
          <p:nvPr/>
        </p:nvSpPr>
        <p:spPr>
          <a:xfrm>
            <a:off x="7480725" y="156038"/>
            <a:ext cx="1663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latin typeface="Century Gothic" panose="020B0502020202020204" pitchFamily="34" charset="0"/>
              </a:rPr>
              <a:t>27 </a:t>
            </a:r>
            <a:r>
              <a:rPr lang="pt-BR" sz="2000" b="1" dirty="0" smtClean="0">
                <a:latin typeface="Century Gothic" panose="020B0502020202020204" pitchFamily="34" charset="0"/>
              </a:rPr>
              <a:t>SQUADS</a:t>
            </a:r>
            <a:endParaRPr lang="pt-BR" sz="20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7462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4" grpId="0" animBg="1"/>
      <p:bldP spid="5" grpId="0"/>
      <p:bldP spid="6" grpId="0" animBg="1"/>
      <p:bldP spid="8" grpId="0"/>
      <p:bldP spid="9" grpId="0" animBg="1"/>
      <p:bldP spid="11" grpId="0"/>
      <p:bldP spid="12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36" grpId="0"/>
      <p:bldP spid="37" grpId="0" animBg="1"/>
      <p:bldP spid="38" grpId="0"/>
      <p:bldP spid="39" grpId="0" animBg="1"/>
      <p:bldP spid="40" grpId="0"/>
      <p:bldP spid="4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"/>
            <a:ext cx="9144000" cy="571478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145695" y="-1169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DC334"/>
                </a:solidFill>
                <a:latin typeface="Century Gothic" panose="020B0502020202020204" pitchFamily="34" charset="0"/>
              </a:rPr>
              <a:t>Chapters </a:t>
            </a:r>
            <a:r>
              <a:rPr lang="en-US" sz="2800" b="1" dirty="0">
                <a:solidFill>
                  <a:srgbClr val="FDC334"/>
                </a:solidFill>
                <a:latin typeface="Century Gothic" panose="020B0502020202020204" pitchFamily="34" charset="0"/>
              </a:rPr>
              <a:t>Macro Overview </a:t>
            </a:r>
            <a:endParaRPr lang="en-US" sz="2800" b="1" dirty="0" smtClean="0">
              <a:solidFill>
                <a:srgbClr val="FDC334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tângulo Arredondado 6"/>
          <p:cNvSpPr/>
          <p:nvPr/>
        </p:nvSpPr>
        <p:spPr>
          <a:xfrm rot="592440">
            <a:off x="241231" y="646037"/>
            <a:ext cx="1282566" cy="1048102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60864" y="749176"/>
            <a:ext cx="1400222" cy="732920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Process </a:t>
            </a:r>
          </a:p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Suport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261515" y="574037"/>
            <a:ext cx="1274701" cy="262092"/>
          </a:xfrm>
          <a:prstGeom prst="rect">
            <a:avLst/>
          </a:prstGeom>
          <a:solidFill>
            <a:srgbClr val="FDC334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050" b="1" dirty="0">
                <a:latin typeface="Century Gothic" panose="020B0502020202020204" pitchFamily="34" charset="0"/>
                <a:cs typeface="Arial" panose="020B0604020202020204" pitchFamily="34" charset="0"/>
              </a:rPr>
              <a:t>Cristiane Vargas</a:t>
            </a:r>
          </a:p>
        </p:txBody>
      </p:sp>
      <p:sp>
        <p:nvSpPr>
          <p:cNvPr id="41" name="Retângulo Arredondado 40"/>
          <p:cNvSpPr/>
          <p:nvPr/>
        </p:nvSpPr>
        <p:spPr>
          <a:xfrm rot="592440">
            <a:off x="216361" y="1936144"/>
            <a:ext cx="1282566" cy="1048102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ítulo 1"/>
          <p:cNvSpPr txBox="1">
            <a:spLocks/>
          </p:cNvSpPr>
          <p:nvPr/>
        </p:nvSpPr>
        <p:spPr>
          <a:xfrm>
            <a:off x="135994" y="1943031"/>
            <a:ext cx="1443300" cy="732920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Lean/Kaizen 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ítulo 1"/>
          <p:cNvSpPr txBox="1">
            <a:spLocks/>
          </p:cNvSpPr>
          <p:nvPr/>
        </p:nvSpPr>
        <p:spPr>
          <a:xfrm>
            <a:off x="236645" y="1864144"/>
            <a:ext cx="1274701" cy="262092"/>
          </a:xfrm>
          <a:prstGeom prst="rect">
            <a:avLst/>
          </a:prstGeom>
          <a:solidFill>
            <a:srgbClr val="FDC334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05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Regina Gomes</a:t>
            </a:r>
            <a:endParaRPr lang="it-IT" sz="105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tângulo Arredondado 43"/>
          <p:cNvSpPr/>
          <p:nvPr/>
        </p:nvSpPr>
        <p:spPr>
          <a:xfrm rot="592440">
            <a:off x="224383" y="3179405"/>
            <a:ext cx="1282566" cy="1048102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Título 1"/>
          <p:cNvSpPr txBox="1">
            <a:spLocks/>
          </p:cNvSpPr>
          <p:nvPr/>
        </p:nvSpPr>
        <p:spPr>
          <a:xfrm>
            <a:off x="144016" y="3186292"/>
            <a:ext cx="1443300" cy="732920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CoE 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ítulo 1"/>
          <p:cNvSpPr txBox="1">
            <a:spLocks/>
          </p:cNvSpPr>
          <p:nvPr/>
        </p:nvSpPr>
        <p:spPr>
          <a:xfrm>
            <a:off x="244667" y="3107405"/>
            <a:ext cx="1274701" cy="262092"/>
          </a:xfrm>
          <a:prstGeom prst="rect">
            <a:avLst/>
          </a:prstGeom>
          <a:solidFill>
            <a:srgbClr val="FDC334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05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Felipe Teixeira</a:t>
            </a:r>
            <a:endParaRPr lang="it-IT" sz="105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tângulo Arredondado 49"/>
          <p:cNvSpPr/>
          <p:nvPr/>
        </p:nvSpPr>
        <p:spPr>
          <a:xfrm>
            <a:off x="7480725" y="-15906"/>
            <a:ext cx="2085474" cy="689704"/>
          </a:xfrm>
          <a:prstGeom prst="roundRect">
            <a:avLst>
              <a:gd name="adj" fmla="val 9689"/>
            </a:avLst>
          </a:prstGeom>
          <a:solidFill>
            <a:srgbClr val="FDC3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CaixaDeTexto 50"/>
          <p:cNvSpPr txBox="1"/>
          <p:nvPr/>
        </p:nvSpPr>
        <p:spPr>
          <a:xfrm>
            <a:off x="7528851" y="156038"/>
            <a:ext cx="166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latin typeface="Century Gothic" panose="020B0502020202020204" pitchFamily="34" charset="0"/>
              </a:rPr>
              <a:t>20 CHAPTERS</a:t>
            </a:r>
            <a:endParaRPr lang="pt-BR" b="1" dirty="0">
              <a:latin typeface="Century Gothic" panose="020B0502020202020204" pitchFamily="34" charset="0"/>
            </a:endParaRPr>
          </a:p>
        </p:txBody>
      </p:sp>
      <p:sp>
        <p:nvSpPr>
          <p:cNvPr id="52" name="Retângulo Arredondado 51"/>
          <p:cNvSpPr/>
          <p:nvPr/>
        </p:nvSpPr>
        <p:spPr>
          <a:xfrm rot="592440">
            <a:off x="2113768" y="674161"/>
            <a:ext cx="1282566" cy="1048102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Título 1"/>
          <p:cNvSpPr txBox="1">
            <a:spLocks/>
          </p:cNvSpPr>
          <p:nvPr/>
        </p:nvSpPr>
        <p:spPr>
          <a:xfrm>
            <a:off x="2033401" y="880266"/>
            <a:ext cx="1443300" cy="533702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Sustain SC 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ítulo 1"/>
          <p:cNvSpPr txBox="1">
            <a:spLocks/>
          </p:cNvSpPr>
          <p:nvPr/>
        </p:nvSpPr>
        <p:spPr>
          <a:xfrm>
            <a:off x="2134052" y="602161"/>
            <a:ext cx="1274701" cy="262092"/>
          </a:xfrm>
          <a:prstGeom prst="rect">
            <a:avLst/>
          </a:prstGeom>
          <a:solidFill>
            <a:srgbClr val="FDC334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050" b="1" dirty="0">
                <a:latin typeface="Century Gothic" panose="020B0502020202020204" pitchFamily="34" charset="0"/>
                <a:cs typeface="Arial" panose="020B0604020202020204" pitchFamily="34" charset="0"/>
              </a:rPr>
              <a:t>Andre Correa</a:t>
            </a:r>
          </a:p>
        </p:txBody>
      </p:sp>
      <p:sp>
        <p:nvSpPr>
          <p:cNvPr id="55" name="Retângulo Arredondado 54"/>
          <p:cNvSpPr/>
          <p:nvPr/>
        </p:nvSpPr>
        <p:spPr>
          <a:xfrm rot="592440">
            <a:off x="2121790" y="1933462"/>
            <a:ext cx="1282566" cy="1048102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Título 1"/>
          <p:cNvSpPr txBox="1">
            <a:spLocks/>
          </p:cNvSpPr>
          <p:nvPr/>
        </p:nvSpPr>
        <p:spPr>
          <a:xfrm>
            <a:off x="2041423" y="2241757"/>
            <a:ext cx="1443300" cy="431512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O2C 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ítulo 1"/>
          <p:cNvSpPr txBox="1">
            <a:spLocks/>
          </p:cNvSpPr>
          <p:nvPr/>
        </p:nvSpPr>
        <p:spPr>
          <a:xfrm>
            <a:off x="2142074" y="1854675"/>
            <a:ext cx="1342649" cy="268879"/>
          </a:xfrm>
          <a:prstGeom prst="rect">
            <a:avLst/>
          </a:prstGeom>
          <a:solidFill>
            <a:srgbClr val="FDC334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050" b="1" dirty="0">
                <a:latin typeface="Century Gothic" panose="020B0502020202020204" pitchFamily="34" charset="0"/>
                <a:cs typeface="Arial" panose="020B0604020202020204" pitchFamily="34" charset="0"/>
              </a:rPr>
              <a:t>Debora Ordonha</a:t>
            </a:r>
          </a:p>
        </p:txBody>
      </p:sp>
      <p:sp>
        <p:nvSpPr>
          <p:cNvPr id="58" name="Retângulo Arredondado 57"/>
          <p:cNvSpPr/>
          <p:nvPr/>
        </p:nvSpPr>
        <p:spPr>
          <a:xfrm rot="592440">
            <a:off x="2045820" y="3272179"/>
            <a:ext cx="1282566" cy="1048102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Título 1"/>
          <p:cNvSpPr txBox="1">
            <a:spLocks/>
          </p:cNvSpPr>
          <p:nvPr/>
        </p:nvSpPr>
        <p:spPr>
          <a:xfrm>
            <a:off x="1965453" y="3404011"/>
            <a:ext cx="1511248" cy="733803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Projects Infrastructure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ítulo 1"/>
          <p:cNvSpPr txBox="1">
            <a:spLocks/>
          </p:cNvSpPr>
          <p:nvPr/>
        </p:nvSpPr>
        <p:spPr>
          <a:xfrm>
            <a:off x="2066104" y="3193392"/>
            <a:ext cx="1342649" cy="268879"/>
          </a:xfrm>
          <a:prstGeom prst="rect">
            <a:avLst/>
          </a:prstGeom>
          <a:solidFill>
            <a:srgbClr val="FDC334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05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Marcos Senna</a:t>
            </a:r>
            <a:endParaRPr lang="it-IT" sz="105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etângulo Arredondado 64"/>
          <p:cNvSpPr/>
          <p:nvPr/>
        </p:nvSpPr>
        <p:spPr>
          <a:xfrm rot="592440">
            <a:off x="3967741" y="658088"/>
            <a:ext cx="1282566" cy="1048102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Título 1"/>
          <p:cNvSpPr txBox="1">
            <a:spLocks/>
          </p:cNvSpPr>
          <p:nvPr/>
        </p:nvSpPr>
        <p:spPr>
          <a:xfrm>
            <a:off x="3887374" y="944975"/>
            <a:ext cx="1443300" cy="533702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Software Quallity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ítulo 1"/>
          <p:cNvSpPr txBox="1">
            <a:spLocks/>
          </p:cNvSpPr>
          <p:nvPr/>
        </p:nvSpPr>
        <p:spPr>
          <a:xfrm>
            <a:off x="3988025" y="586088"/>
            <a:ext cx="1274701" cy="262092"/>
          </a:xfrm>
          <a:prstGeom prst="rect">
            <a:avLst/>
          </a:prstGeom>
          <a:solidFill>
            <a:srgbClr val="FDC334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050" b="1" dirty="0">
                <a:latin typeface="Century Gothic" panose="020B0502020202020204" pitchFamily="34" charset="0"/>
                <a:cs typeface="Arial" panose="020B0604020202020204" pitchFamily="34" charset="0"/>
              </a:rPr>
              <a:t>Herlisson</a:t>
            </a:r>
          </a:p>
        </p:txBody>
      </p:sp>
      <p:sp>
        <p:nvSpPr>
          <p:cNvPr id="68" name="Retângulo Arredondado 67"/>
          <p:cNvSpPr/>
          <p:nvPr/>
        </p:nvSpPr>
        <p:spPr>
          <a:xfrm rot="592440">
            <a:off x="3975763" y="1917389"/>
            <a:ext cx="1282566" cy="1048102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Título 1"/>
          <p:cNvSpPr txBox="1">
            <a:spLocks/>
          </p:cNvSpPr>
          <p:nvPr/>
        </p:nvSpPr>
        <p:spPr>
          <a:xfrm>
            <a:off x="3895396" y="2225684"/>
            <a:ext cx="1443300" cy="431512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Sustain DEV 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ítulo 1"/>
          <p:cNvSpPr txBox="1">
            <a:spLocks/>
          </p:cNvSpPr>
          <p:nvPr/>
        </p:nvSpPr>
        <p:spPr>
          <a:xfrm>
            <a:off x="3996047" y="1838602"/>
            <a:ext cx="1342649" cy="268879"/>
          </a:xfrm>
          <a:prstGeom prst="rect">
            <a:avLst/>
          </a:prstGeom>
          <a:solidFill>
            <a:srgbClr val="FDC334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050" b="1" dirty="0">
                <a:latin typeface="Century Gothic" panose="020B0502020202020204" pitchFamily="34" charset="0"/>
                <a:cs typeface="Arial" panose="020B0604020202020204" pitchFamily="34" charset="0"/>
              </a:rPr>
              <a:t>Edson Cabral</a:t>
            </a:r>
          </a:p>
        </p:txBody>
      </p:sp>
      <p:sp>
        <p:nvSpPr>
          <p:cNvPr id="71" name="Retângulo Arredondado 70"/>
          <p:cNvSpPr/>
          <p:nvPr/>
        </p:nvSpPr>
        <p:spPr>
          <a:xfrm rot="592440">
            <a:off x="3899793" y="3256106"/>
            <a:ext cx="1282566" cy="1048102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Título 1"/>
          <p:cNvSpPr txBox="1">
            <a:spLocks/>
          </p:cNvSpPr>
          <p:nvPr/>
        </p:nvSpPr>
        <p:spPr>
          <a:xfrm>
            <a:off x="3819426" y="3387939"/>
            <a:ext cx="1511248" cy="614762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DevSecOps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ítulo 1"/>
          <p:cNvSpPr txBox="1">
            <a:spLocks/>
          </p:cNvSpPr>
          <p:nvPr/>
        </p:nvSpPr>
        <p:spPr>
          <a:xfrm>
            <a:off x="3920077" y="3177319"/>
            <a:ext cx="1342649" cy="268879"/>
          </a:xfrm>
          <a:prstGeom prst="rect">
            <a:avLst/>
          </a:prstGeom>
          <a:solidFill>
            <a:srgbClr val="FDC334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05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Sobral</a:t>
            </a:r>
            <a:endParaRPr lang="it-IT" sz="105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tângulo Arredondado 73"/>
          <p:cNvSpPr/>
          <p:nvPr/>
        </p:nvSpPr>
        <p:spPr>
          <a:xfrm rot="592440">
            <a:off x="5780192" y="658089"/>
            <a:ext cx="1282566" cy="1048102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Título 1"/>
          <p:cNvSpPr txBox="1">
            <a:spLocks/>
          </p:cNvSpPr>
          <p:nvPr/>
        </p:nvSpPr>
        <p:spPr>
          <a:xfrm>
            <a:off x="5699825" y="944976"/>
            <a:ext cx="1443300" cy="436907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Data &amp; BI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ítulo 1"/>
          <p:cNvSpPr txBox="1">
            <a:spLocks/>
          </p:cNvSpPr>
          <p:nvPr/>
        </p:nvSpPr>
        <p:spPr>
          <a:xfrm>
            <a:off x="5800476" y="586089"/>
            <a:ext cx="1274701" cy="262092"/>
          </a:xfrm>
          <a:prstGeom prst="rect">
            <a:avLst/>
          </a:prstGeom>
          <a:solidFill>
            <a:srgbClr val="FDC334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05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Luciano Brandi</a:t>
            </a:r>
            <a:endParaRPr lang="it-IT" sz="105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etângulo Arredondado 76"/>
          <p:cNvSpPr/>
          <p:nvPr/>
        </p:nvSpPr>
        <p:spPr>
          <a:xfrm rot="592440">
            <a:off x="5788214" y="1917390"/>
            <a:ext cx="1282566" cy="1048102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Título 1"/>
          <p:cNvSpPr txBox="1">
            <a:spLocks/>
          </p:cNvSpPr>
          <p:nvPr/>
        </p:nvSpPr>
        <p:spPr>
          <a:xfrm>
            <a:off x="5707847" y="2225684"/>
            <a:ext cx="1443300" cy="661551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Technical &amp; Security Initiatives </a:t>
            </a:r>
          </a:p>
        </p:txBody>
      </p:sp>
      <p:sp>
        <p:nvSpPr>
          <p:cNvPr id="79" name="Título 1"/>
          <p:cNvSpPr txBox="1">
            <a:spLocks/>
          </p:cNvSpPr>
          <p:nvPr/>
        </p:nvSpPr>
        <p:spPr>
          <a:xfrm>
            <a:off x="5808498" y="1838603"/>
            <a:ext cx="1342649" cy="268879"/>
          </a:xfrm>
          <a:prstGeom prst="rect">
            <a:avLst/>
          </a:prstGeom>
          <a:solidFill>
            <a:srgbClr val="FDC334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050" b="1" dirty="0">
                <a:latin typeface="Century Gothic" panose="020B0502020202020204" pitchFamily="34" charset="0"/>
                <a:cs typeface="Arial" panose="020B0604020202020204" pitchFamily="34" charset="0"/>
              </a:rPr>
              <a:t>Gislene Pereira</a:t>
            </a:r>
          </a:p>
        </p:txBody>
      </p:sp>
      <p:sp>
        <p:nvSpPr>
          <p:cNvPr id="92" name="Retângulo Arredondado 91"/>
          <p:cNvSpPr/>
          <p:nvPr/>
        </p:nvSpPr>
        <p:spPr>
          <a:xfrm rot="592440">
            <a:off x="7450916" y="807118"/>
            <a:ext cx="1282566" cy="1048102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Título 1"/>
          <p:cNvSpPr txBox="1">
            <a:spLocks/>
          </p:cNvSpPr>
          <p:nvPr/>
        </p:nvSpPr>
        <p:spPr>
          <a:xfrm>
            <a:off x="7370549" y="910257"/>
            <a:ext cx="1400222" cy="616612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Channels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ítulo 1"/>
          <p:cNvSpPr txBox="1">
            <a:spLocks/>
          </p:cNvSpPr>
          <p:nvPr/>
        </p:nvSpPr>
        <p:spPr>
          <a:xfrm>
            <a:off x="7471200" y="735118"/>
            <a:ext cx="1274701" cy="262092"/>
          </a:xfrm>
          <a:prstGeom prst="rect">
            <a:avLst/>
          </a:prstGeom>
          <a:solidFill>
            <a:srgbClr val="FDC334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05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Luciano Brandi</a:t>
            </a:r>
            <a:endParaRPr lang="it-IT" sz="105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etângulo Arredondado 94"/>
          <p:cNvSpPr/>
          <p:nvPr/>
        </p:nvSpPr>
        <p:spPr>
          <a:xfrm rot="592440">
            <a:off x="7483618" y="2115799"/>
            <a:ext cx="1282566" cy="1048102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Título 1"/>
          <p:cNvSpPr txBox="1">
            <a:spLocks/>
          </p:cNvSpPr>
          <p:nvPr/>
        </p:nvSpPr>
        <p:spPr>
          <a:xfrm>
            <a:off x="7403251" y="2122686"/>
            <a:ext cx="1443300" cy="732920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GSO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ítulo 1"/>
          <p:cNvSpPr txBox="1">
            <a:spLocks/>
          </p:cNvSpPr>
          <p:nvPr/>
        </p:nvSpPr>
        <p:spPr>
          <a:xfrm>
            <a:off x="7503902" y="2043799"/>
            <a:ext cx="1274701" cy="262092"/>
          </a:xfrm>
          <a:prstGeom prst="rect">
            <a:avLst/>
          </a:prstGeom>
          <a:solidFill>
            <a:srgbClr val="FDC334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05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Paulo Kimura</a:t>
            </a:r>
            <a:endParaRPr lang="it-IT" sz="105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Retângulo Arredondado 97"/>
          <p:cNvSpPr/>
          <p:nvPr/>
        </p:nvSpPr>
        <p:spPr>
          <a:xfrm rot="592440">
            <a:off x="7434068" y="3340486"/>
            <a:ext cx="1282566" cy="1048102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Título 1"/>
          <p:cNvSpPr txBox="1">
            <a:spLocks/>
          </p:cNvSpPr>
          <p:nvPr/>
        </p:nvSpPr>
        <p:spPr>
          <a:xfrm>
            <a:off x="7353701" y="3347373"/>
            <a:ext cx="1443300" cy="732920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GSA 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ítulo 1"/>
          <p:cNvSpPr txBox="1">
            <a:spLocks/>
          </p:cNvSpPr>
          <p:nvPr/>
        </p:nvSpPr>
        <p:spPr>
          <a:xfrm>
            <a:off x="7454352" y="3268486"/>
            <a:ext cx="1274701" cy="262092"/>
          </a:xfrm>
          <a:prstGeom prst="rect">
            <a:avLst/>
          </a:prstGeom>
          <a:solidFill>
            <a:srgbClr val="FDC334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05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Paulo Kimura</a:t>
            </a:r>
            <a:endParaRPr lang="it-IT" sz="105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tângulo Arredondado 100"/>
          <p:cNvSpPr/>
          <p:nvPr/>
        </p:nvSpPr>
        <p:spPr>
          <a:xfrm rot="592440">
            <a:off x="5608391" y="4543207"/>
            <a:ext cx="1282566" cy="1048102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2" name="Título 1"/>
          <p:cNvSpPr txBox="1">
            <a:spLocks/>
          </p:cNvSpPr>
          <p:nvPr/>
        </p:nvSpPr>
        <p:spPr>
          <a:xfrm>
            <a:off x="5528024" y="4550094"/>
            <a:ext cx="1443300" cy="1081972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IT Business Partners</a:t>
            </a:r>
          </a:p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ítulo 1"/>
          <p:cNvSpPr txBox="1">
            <a:spLocks/>
          </p:cNvSpPr>
          <p:nvPr/>
        </p:nvSpPr>
        <p:spPr>
          <a:xfrm>
            <a:off x="5628675" y="4471207"/>
            <a:ext cx="1274701" cy="262092"/>
          </a:xfrm>
          <a:prstGeom prst="rect">
            <a:avLst/>
          </a:prstGeom>
          <a:solidFill>
            <a:srgbClr val="FDC334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05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Eduardo Vasco</a:t>
            </a:r>
            <a:endParaRPr lang="it-IT" sz="105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Retângulo Arredondado 103"/>
          <p:cNvSpPr/>
          <p:nvPr/>
        </p:nvSpPr>
        <p:spPr>
          <a:xfrm rot="592440">
            <a:off x="3832618" y="4538705"/>
            <a:ext cx="1282566" cy="1048102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" name="Título 1"/>
          <p:cNvSpPr txBox="1">
            <a:spLocks/>
          </p:cNvSpPr>
          <p:nvPr/>
        </p:nvSpPr>
        <p:spPr>
          <a:xfrm>
            <a:off x="3752251" y="4545592"/>
            <a:ext cx="1443300" cy="1081972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Scrum </a:t>
            </a:r>
          </a:p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Masters</a:t>
            </a:r>
          </a:p>
          <a:p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Título 1"/>
          <p:cNvSpPr txBox="1">
            <a:spLocks/>
          </p:cNvSpPr>
          <p:nvPr/>
        </p:nvSpPr>
        <p:spPr>
          <a:xfrm>
            <a:off x="3852902" y="4466705"/>
            <a:ext cx="1274701" cy="262092"/>
          </a:xfrm>
          <a:prstGeom prst="rect">
            <a:avLst/>
          </a:prstGeom>
          <a:solidFill>
            <a:srgbClr val="FDC334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05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Wendel Santos</a:t>
            </a:r>
            <a:endParaRPr lang="it-IT" sz="105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tângulo Arredondado 106"/>
          <p:cNvSpPr/>
          <p:nvPr/>
        </p:nvSpPr>
        <p:spPr>
          <a:xfrm rot="592440">
            <a:off x="1968262" y="4569473"/>
            <a:ext cx="1282566" cy="1048102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Título 1"/>
          <p:cNvSpPr txBox="1">
            <a:spLocks/>
          </p:cNvSpPr>
          <p:nvPr/>
        </p:nvSpPr>
        <p:spPr>
          <a:xfrm>
            <a:off x="1887895" y="4576360"/>
            <a:ext cx="1443300" cy="705216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Integration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ítulo 1"/>
          <p:cNvSpPr txBox="1">
            <a:spLocks/>
          </p:cNvSpPr>
          <p:nvPr/>
        </p:nvSpPr>
        <p:spPr>
          <a:xfrm>
            <a:off x="1988546" y="4497473"/>
            <a:ext cx="1274701" cy="262092"/>
          </a:xfrm>
          <a:prstGeom prst="rect">
            <a:avLst/>
          </a:prstGeom>
          <a:solidFill>
            <a:srgbClr val="FDC334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05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Italo Lima</a:t>
            </a:r>
            <a:endParaRPr lang="it-IT" sz="105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Retângulo Arredondado 109"/>
          <p:cNvSpPr/>
          <p:nvPr/>
        </p:nvSpPr>
        <p:spPr>
          <a:xfrm rot="592440">
            <a:off x="5635372" y="3258615"/>
            <a:ext cx="1282566" cy="1048102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1" name="Título 1"/>
          <p:cNvSpPr txBox="1">
            <a:spLocks/>
          </p:cNvSpPr>
          <p:nvPr/>
        </p:nvSpPr>
        <p:spPr>
          <a:xfrm>
            <a:off x="5555005" y="3265502"/>
            <a:ext cx="1443300" cy="811486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PMO &amp; Inception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Título 1"/>
          <p:cNvSpPr txBox="1">
            <a:spLocks/>
          </p:cNvSpPr>
          <p:nvPr/>
        </p:nvSpPr>
        <p:spPr>
          <a:xfrm>
            <a:off x="5655656" y="3186615"/>
            <a:ext cx="1274701" cy="262092"/>
          </a:xfrm>
          <a:prstGeom prst="rect">
            <a:avLst/>
          </a:prstGeom>
          <a:solidFill>
            <a:srgbClr val="FDC334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05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Paulo Nunes</a:t>
            </a:r>
            <a:endParaRPr lang="it-IT" sz="105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tângulo Arredondado 60"/>
          <p:cNvSpPr/>
          <p:nvPr/>
        </p:nvSpPr>
        <p:spPr>
          <a:xfrm rot="592440">
            <a:off x="240856" y="4443914"/>
            <a:ext cx="1282566" cy="1048102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Título 1"/>
          <p:cNvSpPr txBox="1">
            <a:spLocks/>
          </p:cNvSpPr>
          <p:nvPr/>
        </p:nvSpPr>
        <p:spPr>
          <a:xfrm>
            <a:off x="160489" y="4450801"/>
            <a:ext cx="1443300" cy="732920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Architecture 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ítulo 1"/>
          <p:cNvSpPr txBox="1">
            <a:spLocks/>
          </p:cNvSpPr>
          <p:nvPr/>
        </p:nvSpPr>
        <p:spPr>
          <a:xfrm>
            <a:off x="261140" y="4371914"/>
            <a:ext cx="1274701" cy="262092"/>
          </a:xfrm>
          <a:prstGeom prst="rect">
            <a:avLst/>
          </a:prstGeom>
          <a:solidFill>
            <a:srgbClr val="FDC334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05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Fábio Felizatti</a:t>
            </a:r>
            <a:endParaRPr lang="it-IT" sz="105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Retângulo Arredondado 79"/>
          <p:cNvSpPr/>
          <p:nvPr/>
        </p:nvSpPr>
        <p:spPr>
          <a:xfrm rot="592440">
            <a:off x="7415670" y="4612011"/>
            <a:ext cx="1282566" cy="1048102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Título 1"/>
          <p:cNvSpPr txBox="1">
            <a:spLocks/>
          </p:cNvSpPr>
          <p:nvPr/>
        </p:nvSpPr>
        <p:spPr>
          <a:xfrm>
            <a:off x="7335303" y="4804521"/>
            <a:ext cx="1443300" cy="598466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Security Backoffice</a:t>
            </a:r>
            <a:endParaRPr lang="it-IT" sz="1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ítulo 1"/>
          <p:cNvSpPr txBox="1">
            <a:spLocks/>
          </p:cNvSpPr>
          <p:nvPr/>
        </p:nvSpPr>
        <p:spPr>
          <a:xfrm>
            <a:off x="7435954" y="4540011"/>
            <a:ext cx="1274701" cy="262092"/>
          </a:xfrm>
          <a:prstGeom prst="rect">
            <a:avLst/>
          </a:prstGeom>
          <a:solidFill>
            <a:srgbClr val="FDC334"/>
          </a:solidFill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050" b="1" dirty="0" smtClean="0">
                <a:latin typeface="Century Gothic" panose="020B0502020202020204" pitchFamily="34" charset="0"/>
                <a:cs typeface="Arial" panose="020B0604020202020204" pitchFamily="34" charset="0"/>
              </a:rPr>
              <a:t>Paulo Kimura</a:t>
            </a:r>
            <a:endParaRPr lang="it-IT" sz="105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1899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41" grpId="0" animBg="1"/>
      <p:bldP spid="42" grpId="0"/>
      <p:bldP spid="43" grpId="0" animBg="1"/>
      <p:bldP spid="44" grpId="0" animBg="1"/>
      <p:bldP spid="45" grpId="0"/>
      <p:bldP spid="46" grpId="0" animBg="1"/>
      <p:bldP spid="52" grpId="0" animBg="1"/>
      <p:bldP spid="53" grpId="0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0" grpId="0" animBg="1"/>
      <p:bldP spid="65" grpId="0" animBg="1"/>
      <p:bldP spid="66" grpId="0"/>
      <p:bldP spid="67" grpId="0" animBg="1"/>
      <p:bldP spid="68" grpId="0" animBg="1"/>
      <p:bldP spid="69" grpId="0"/>
      <p:bldP spid="70" grpId="0" animBg="1"/>
      <p:bldP spid="71" grpId="0" animBg="1"/>
      <p:bldP spid="72" grpId="0"/>
      <p:bldP spid="73" grpId="0" animBg="1"/>
      <p:bldP spid="74" grpId="0" animBg="1"/>
      <p:bldP spid="75" grpId="0"/>
      <p:bldP spid="76" grpId="0" animBg="1"/>
      <p:bldP spid="77" grpId="0" animBg="1"/>
      <p:bldP spid="78" grpId="0"/>
      <p:bldP spid="79" grpId="0" animBg="1"/>
      <p:bldP spid="92" grpId="0" animBg="1"/>
      <p:bldP spid="93" grpId="0"/>
      <p:bldP spid="94" grpId="0" animBg="1"/>
      <p:bldP spid="95" grpId="0" animBg="1"/>
      <p:bldP spid="96" grpId="0"/>
      <p:bldP spid="97" grpId="0" animBg="1"/>
      <p:bldP spid="98" grpId="0" animBg="1"/>
      <p:bldP spid="99" grpId="0"/>
      <p:bldP spid="100" grpId="0" animBg="1"/>
      <p:bldP spid="101" grpId="0" animBg="1"/>
      <p:bldP spid="102" grpId="0"/>
      <p:bldP spid="103" grpId="0" animBg="1"/>
      <p:bldP spid="104" grpId="0" animBg="1"/>
      <p:bldP spid="105" grpId="0"/>
      <p:bldP spid="106" grpId="0" animBg="1"/>
      <p:bldP spid="107" grpId="0" animBg="1"/>
      <p:bldP spid="108" grpId="0"/>
      <p:bldP spid="109" grpId="0" animBg="1"/>
      <p:bldP spid="110" grpId="0" animBg="1"/>
      <p:bldP spid="111" grpId="0"/>
      <p:bldP spid="112" grpId="0" animBg="1"/>
      <p:bldP spid="61" grpId="0" animBg="1"/>
      <p:bldP spid="62" grpId="0"/>
      <p:bldP spid="63" grpId="0" animBg="1"/>
      <p:bldP spid="80" grpId="0" animBg="1"/>
      <p:bldP spid="81" grpId="0"/>
      <p:bldP spid="8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714786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852"/>
          <a:stretch/>
        </p:blipFill>
        <p:spPr>
          <a:xfrm rot="5235235">
            <a:off x="2985282" y="1562423"/>
            <a:ext cx="5715717" cy="5483342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414212" y="120141"/>
            <a:ext cx="8315575" cy="657781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1" dirty="0" err="1" smtClean="0">
                <a:solidFill>
                  <a:srgbClr val="00206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Chapter</a:t>
            </a:r>
            <a:r>
              <a:rPr lang="pt-BR" sz="2800" b="1" dirty="0" smtClean="0">
                <a:solidFill>
                  <a:srgbClr val="00206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pt-BR" sz="2800" b="1" dirty="0" err="1" smtClean="0">
                <a:solidFill>
                  <a:srgbClr val="00206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CoE</a:t>
            </a:r>
            <a:endParaRPr lang="pt-BR" sz="3200" b="1" dirty="0">
              <a:solidFill>
                <a:srgbClr val="00206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endParaRPr lang="pt-BR" sz="1000" b="1" dirty="0">
              <a:solidFill>
                <a:srgbClr val="00206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Arredondado 6"/>
          <p:cNvSpPr/>
          <p:nvPr/>
        </p:nvSpPr>
        <p:spPr>
          <a:xfrm rot="592440">
            <a:off x="487493" y="1139963"/>
            <a:ext cx="1328192" cy="1328192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617444" y="1470875"/>
            <a:ext cx="1069157" cy="611977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Samuel Alves</a:t>
            </a:r>
            <a:endParaRPr lang="pt-BR" sz="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tângulo Arredondado 8"/>
          <p:cNvSpPr/>
          <p:nvPr/>
        </p:nvSpPr>
        <p:spPr>
          <a:xfrm rot="592440">
            <a:off x="487492" y="2840063"/>
            <a:ext cx="1328192" cy="1328192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617443" y="3170975"/>
            <a:ext cx="1069157" cy="611977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Felipe Teixeira</a:t>
            </a:r>
            <a:endParaRPr lang="pt-BR" sz="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tângulo Arredondado 10"/>
          <p:cNvSpPr/>
          <p:nvPr/>
        </p:nvSpPr>
        <p:spPr>
          <a:xfrm rot="592440">
            <a:off x="2161950" y="1200280"/>
            <a:ext cx="1328192" cy="1328192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2291901" y="1531192"/>
            <a:ext cx="1069157" cy="611977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André </a:t>
            </a:r>
            <a:r>
              <a:rPr lang="pt-BR" sz="1600" b="1" dirty="0" err="1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Colavite</a:t>
            </a:r>
            <a:endParaRPr lang="pt-BR" sz="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Arredondado 12"/>
          <p:cNvSpPr/>
          <p:nvPr/>
        </p:nvSpPr>
        <p:spPr>
          <a:xfrm rot="592440">
            <a:off x="2161948" y="2851544"/>
            <a:ext cx="1328192" cy="1328192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2291899" y="3182456"/>
            <a:ext cx="1069157" cy="611977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Elaine Ramos</a:t>
            </a:r>
            <a:endParaRPr lang="pt-BR" sz="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tângulo Arredondado 14"/>
          <p:cNvSpPr/>
          <p:nvPr/>
        </p:nvSpPr>
        <p:spPr>
          <a:xfrm rot="592440">
            <a:off x="3798430" y="1200279"/>
            <a:ext cx="1328192" cy="1328192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3751917" y="1843772"/>
            <a:ext cx="1478747" cy="414536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Corporate Systems</a:t>
            </a:r>
            <a:endParaRPr lang="pt-BR" sz="1600" b="1" dirty="0" smtClean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r>
              <a:rPr lang="pt-BR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TBD</a:t>
            </a:r>
            <a:endParaRPr lang="pt-BR" sz="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tângulo Arredondado 16"/>
          <p:cNvSpPr/>
          <p:nvPr/>
        </p:nvSpPr>
        <p:spPr>
          <a:xfrm rot="592440">
            <a:off x="3798428" y="2851543"/>
            <a:ext cx="1328192" cy="1328192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3928380" y="3383191"/>
            <a:ext cx="1069158" cy="414537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GSO</a:t>
            </a:r>
          </a:p>
          <a:p>
            <a:r>
              <a:rPr lang="pt-BR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TBD</a:t>
            </a:r>
            <a:endParaRPr lang="pt-BR" sz="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Resultado de imagem para icon stars 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52" t="15989" b="24410"/>
          <a:stretch/>
        </p:blipFill>
        <p:spPr bwMode="auto">
          <a:xfrm>
            <a:off x="7517014" y="2068203"/>
            <a:ext cx="1016904" cy="136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sultado de imagem para icon stars 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52" t="49965" b="24410"/>
          <a:stretch/>
        </p:blipFill>
        <p:spPr bwMode="auto">
          <a:xfrm rot="18123106">
            <a:off x="6754216" y="2157755"/>
            <a:ext cx="1016904" cy="58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Resultado de imagem para icon stars pn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552" t="48416" b="24410"/>
          <a:stretch/>
        </p:blipFill>
        <p:spPr bwMode="auto">
          <a:xfrm rot="3756005">
            <a:off x="7919096" y="1657615"/>
            <a:ext cx="1016904" cy="62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 Arredondado 24"/>
          <p:cNvSpPr/>
          <p:nvPr/>
        </p:nvSpPr>
        <p:spPr>
          <a:xfrm rot="592440">
            <a:off x="5434907" y="1999547"/>
            <a:ext cx="1328192" cy="1328192"/>
          </a:xfrm>
          <a:prstGeom prst="roundRect">
            <a:avLst>
              <a:gd name="adj" fmla="val 14422"/>
            </a:avLst>
          </a:prstGeom>
          <a:solidFill>
            <a:srgbClr val="4048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Título 1"/>
          <p:cNvSpPr txBox="1">
            <a:spLocks/>
          </p:cNvSpPr>
          <p:nvPr/>
        </p:nvSpPr>
        <p:spPr>
          <a:xfrm>
            <a:off x="5460589" y="2562940"/>
            <a:ext cx="1171332" cy="414536"/>
          </a:xfrm>
          <a:prstGeom prst="rect">
            <a:avLst/>
          </a:prstGeom>
          <a:noFill/>
        </p:spPr>
        <p:txBody>
          <a:bodyPr vert="horz" lIns="101600" tIns="50800" rIns="101600" bIns="5080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Laís (trainee)</a:t>
            </a:r>
            <a:endParaRPr lang="pt-BR" sz="600" b="1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53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m 4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"/>
            <a:ext cx="9144000" cy="5714893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28057" y="395037"/>
            <a:ext cx="7024923" cy="75575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255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What</a:t>
            </a:r>
            <a:r>
              <a:rPr lang="pt-BR" sz="255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255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is</a:t>
            </a:r>
            <a:r>
              <a:rPr lang="pt-BR" sz="255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255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the</a:t>
            </a:r>
            <a:r>
              <a:rPr lang="pt-BR" sz="255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2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I</a:t>
            </a:r>
            <a:r>
              <a:rPr lang="pt-BR" sz="2800" b="1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nception</a:t>
            </a:r>
            <a:r>
              <a:rPr lang="pt-BR" sz="255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?</a:t>
            </a:r>
            <a:endParaRPr lang="pt-BR" sz="25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6942660" y="4812116"/>
            <a:ext cx="1694228" cy="61467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4" descr="Resultado de imagem para kanban ic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4475" y="4213236"/>
            <a:ext cx="1254541" cy="98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Resultado de imagem para lean icon"/>
          <p:cNvPicPr>
            <a:picLocks noChangeAspect="1" noChangeArrowheads="1"/>
          </p:cNvPicPr>
          <p:nvPr/>
        </p:nvPicPr>
        <p:blipFill>
          <a:blip r:embed="rId4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7992" y="2751985"/>
            <a:ext cx="1658886" cy="95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4" descr="Resultado de imagem para lean inception book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37836" y="4301692"/>
            <a:ext cx="671055" cy="93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8" descr="Resultado de imagem para design sprint book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8986" y="4302855"/>
            <a:ext cx="671579" cy="92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ultado de imagem para deseign sprint icon"/>
          <p:cNvPicPr>
            <a:picLocks noChangeAspect="1" noChangeArrowheads="1"/>
          </p:cNvPicPr>
          <p:nvPr/>
        </p:nvPicPr>
        <p:blipFill rotWithShape="1">
          <a:blip r:embed="rId7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01" t="12042" r="16712" b="6811"/>
          <a:stretch/>
        </p:blipFill>
        <p:spPr bwMode="auto">
          <a:xfrm>
            <a:off x="2010298" y="1103554"/>
            <a:ext cx="889097" cy="100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6" descr="Imagem relacionada"/>
          <p:cNvPicPr>
            <a:picLocks noChangeAspect="1" noChangeArrowheads="1"/>
          </p:cNvPicPr>
          <p:nvPr/>
        </p:nvPicPr>
        <p:blipFill>
          <a:blip r:embed="rId8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36729" y="4253584"/>
            <a:ext cx="913178" cy="93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0" descr="Resultado de imagem para 100% icon"/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051" r="16335"/>
          <a:stretch/>
        </p:blipFill>
        <p:spPr bwMode="auto">
          <a:xfrm>
            <a:off x="5457818" y="4234974"/>
            <a:ext cx="978975" cy="87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/>
          <p:cNvSpPr txBox="1"/>
          <p:nvPr/>
        </p:nvSpPr>
        <p:spPr>
          <a:xfrm>
            <a:off x="1873980" y="2077656"/>
            <a:ext cx="1161733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q"/>
              <a:defRPr>
                <a:solidFill>
                  <a:schemeClr val="accent1"/>
                </a:solidFill>
                <a:latin typeface="Calibri" panose="020F0502020204030204" pitchFamily="34" charset="0"/>
              </a:defRPr>
            </a:lvl1pPr>
            <a:lvl2pPr marL="742950" lvl="1" indent="-285750">
              <a:buFont typeface="Wingdings" panose="05000000000000000000" pitchFamily="2" charset="2"/>
              <a:buChar char="Ø"/>
              <a:defRPr sz="1000">
                <a:solidFill>
                  <a:schemeClr val="accent1"/>
                </a:solidFill>
                <a:latin typeface="Calibri" panose="020F0502020204030204" pitchFamily="34" charset="0"/>
              </a:defRPr>
            </a:lvl2pPr>
          </a:lstStyle>
          <a:p>
            <a:pPr marL="0" indent="0" algn="ctr" defTabSz="685800">
              <a:buNone/>
              <a:defRPr/>
            </a:pPr>
            <a:r>
              <a:rPr lang="en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Design Thinking</a:t>
            </a:r>
            <a:endParaRPr lang="en-US" sz="3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1955587" y="3710453"/>
            <a:ext cx="116173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q"/>
              <a:defRPr>
                <a:solidFill>
                  <a:schemeClr val="accent1"/>
                </a:solidFill>
                <a:latin typeface="Calibri" panose="020F0502020204030204" pitchFamily="34" charset="0"/>
              </a:defRPr>
            </a:lvl1pPr>
            <a:lvl2pPr marL="742950" lvl="1" indent="-285750">
              <a:buFont typeface="Wingdings" panose="05000000000000000000" pitchFamily="2" charset="2"/>
              <a:buChar char="Ø"/>
              <a:defRPr sz="1000">
                <a:solidFill>
                  <a:schemeClr val="accent1"/>
                </a:solidFill>
                <a:latin typeface="Calibri" panose="020F0502020204030204" pitchFamily="34" charset="0"/>
              </a:defRPr>
            </a:lvl2pPr>
          </a:lstStyle>
          <a:p>
            <a:pPr marL="0" indent="0" algn="ctr" defTabSz="685800">
              <a:buNone/>
              <a:defRPr/>
            </a:pPr>
            <a:r>
              <a:rPr lang="en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Lean</a:t>
            </a:r>
            <a:endParaRPr lang="en-US" sz="3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1154871" y="5264704"/>
            <a:ext cx="116173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q"/>
              <a:defRPr>
                <a:solidFill>
                  <a:schemeClr val="accent1"/>
                </a:solidFill>
                <a:latin typeface="Calibri" panose="020F0502020204030204" pitchFamily="34" charset="0"/>
              </a:defRPr>
            </a:lvl1pPr>
            <a:lvl2pPr marL="742950" lvl="1" indent="-285750">
              <a:buFont typeface="Wingdings" panose="05000000000000000000" pitchFamily="2" charset="2"/>
              <a:buChar char="Ø"/>
              <a:defRPr sz="1000">
                <a:solidFill>
                  <a:schemeClr val="accent1"/>
                </a:solidFill>
                <a:latin typeface="Calibri" panose="020F0502020204030204" pitchFamily="34" charset="0"/>
              </a:defRPr>
            </a:lvl2pPr>
          </a:lstStyle>
          <a:p>
            <a:pPr marL="0" indent="0" algn="ctr" defTabSz="685800">
              <a:buNone/>
              <a:defRPr/>
            </a:pPr>
            <a:r>
              <a:rPr lang="en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Kanban</a:t>
            </a:r>
            <a:endParaRPr lang="en-US" sz="3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4059759" y="2221332"/>
            <a:ext cx="1548712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q"/>
              <a:defRPr>
                <a:solidFill>
                  <a:schemeClr val="accent1"/>
                </a:solidFill>
                <a:latin typeface="Calibri" panose="020F0502020204030204" pitchFamily="34" charset="0"/>
              </a:defRPr>
            </a:lvl1pPr>
            <a:lvl2pPr marL="742950" lvl="1" indent="-285750">
              <a:buFont typeface="Wingdings" panose="05000000000000000000" pitchFamily="2" charset="2"/>
              <a:buChar char="Ø"/>
              <a:defRPr sz="1000">
                <a:solidFill>
                  <a:schemeClr val="accent1"/>
                </a:solidFill>
                <a:latin typeface="Calibri" panose="020F0502020204030204" pitchFamily="34" charset="0"/>
              </a:defRPr>
            </a:lvl2pPr>
          </a:lstStyle>
          <a:p>
            <a:pPr marL="0" indent="0" algn="ctr" defTabSz="685800">
              <a:buNone/>
              <a:defRPr/>
            </a:pPr>
            <a:r>
              <a:rPr lang="en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Collaborative</a:t>
            </a:r>
            <a:endParaRPr lang="en-US" sz="3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3927621" y="3721124"/>
            <a:ext cx="1717917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q"/>
              <a:defRPr>
                <a:solidFill>
                  <a:schemeClr val="accent1"/>
                </a:solidFill>
                <a:latin typeface="Calibri" panose="020F0502020204030204" pitchFamily="34" charset="0"/>
              </a:defRPr>
            </a:lvl1pPr>
            <a:lvl2pPr marL="742950" lvl="1" indent="-285750">
              <a:buFont typeface="Wingdings" panose="05000000000000000000" pitchFamily="2" charset="2"/>
              <a:buChar char="Ø"/>
              <a:defRPr sz="1000">
                <a:solidFill>
                  <a:schemeClr val="accent1"/>
                </a:solidFill>
                <a:latin typeface="Calibri" panose="020F0502020204030204" pitchFamily="34" charset="0"/>
              </a:defRPr>
            </a:lvl2pPr>
          </a:lstStyle>
          <a:p>
            <a:pPr marL="0" indent="0" algn="ctr" defTabSz="685800">
              <a:buNone/>
              <a:defRPr/>
            </a:pPr>
            <a:r>
              <a:rPr lang="en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Multi-skilled</a:t>
            </a:r>
            <a:endParaRPr lang="en-US" sz="3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6149571" y="2275205"/>
            <a:ext cx="134675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q"/>
              <a:defRPr>
                <a:solidFill>
                  <a:schemeClr val="accent1"/>
                </a:solidFill>
                <a:latin typeface="Calibri" panose="020F0502020204030204" pitchFamily="34" charset="0"/>
              </a:defRPr>
            </a:lvl1pPr>
            <a:lvl2pPr marL="742950" lvl="1" indent="-285750">
              <a:buFont typeface="Wingdings" panose="05000000000000000000" pitchFamily="2" charset="2"/>
              <a:buChar char="Ø"/>
              <a:defRPr sz="1000">
                <a:solidFill>
                  <a:schemeClr val="accent1"/>
                </a:solidFill>
                <a:latin typeface="Calibri" panose="020F0502020204030204" pitchFamily="34" charset="0"/>
              </a:defRPr>
            </a:lvl2pPr>
          </a:lstStyle>
          <a:p>
            <a:pPr marL="0" indent="0" algn="ctr" defTabSz="685800">
              <a:buNone/>
              <a:defRPr/>
            </a:pPr>
            <a:r>
              <a:rPr lang="en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Facilitation</a:t>
            </a:r>
            <a:endParaRPr lang="en-US" sz="3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3425341" y="5257515"/>
            <a:ext cx="116173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q"/>
              <a:defRPr>
                <a:solidFill>
                  <a:schemeClr val="accent1"/>
                </a:solidFill>
                <a:latin typeface="Calibri" panose="020F0502020204030204" pitchFamily="34" charset="0"/>
              </a:defRPr>
            </a:lvl1pPr>
            <a:lvl2pPr marL="742950" lvl="1" indent="-285750">
              <a:buFont typeface="Wingdings" panose="05000000000000000000" pitchFamily="2" charset="2"/>
              <a:buChar char="Ø"/>
              <a:defRPr sz="1000">
                <a:solidFill>
                  <a:schemeClr val="accent1"/>
                </a:solidFill>
                <a:latin typeface="Calibri" panose="020F0502020204030204" pitchFamily="34" charset="0"/>
              </a:defRPr>
            </a:lvl2pPr>
          </a:lstStyle>
          <a:p>
            <a:pPr marL="0" indent="0" algn="ctr" defTabSz="685800">
              <a:buNone/>
              <a:defRPr/>
            </a:pPr>
            <a:r>
              <a:rPr lang="en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War room</a:t>
            </a:r>
            <a:endParaRPr lang="en-US" sz="3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8" name="CaixaDeTexto 37"/>
          <p:cNvSpPr txBox="1"/>
          <p:nvPr/>
        </p:nvSpPr>
        <p:spPr>
          <a:xfrm>
            <a:off x="6062910" y="3710453"/>
            <a:ext cx="1520077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q"/>
              <a:defRPr>
                <a:solidFill>
                  <a:schemeClr val="accent1"/>
                </a:solidFill>
                <a:latin typeface="Calibri" panose="020F0502020204030204" pitchFamily="34" charset="0"/>
              </a:defRPr>
            </a:lvl1pPr>
            <a:lvl2pPr marL="742950" lvl="1" indent="-285750">
              <a:buFont typeface="Wingdings" panose="05000000000000000000" pitchFamily="2" charset="2"/>
              <a:buChar char="Ø"/>
              <a:defRPr sz="1000">
                <a:solidFill>
                  <a:schemeClr val="accent1"/>
                </a:solidFill>
                <a:latin typeface="Calibri" panose="020F0502020204030204" pitchFamily="34" charset="0"/>
              </a:defRPr>
            </a:lvl2pPr>
          </a:lstStyle>
          <a:p>
            <a:pPr marL="0" indent="0" algn="ctr" defTabSz="685800">
              <a:buNone/>
              <a:defRPr/>
            </a:pPr>
            <a:r>
              <a:rPr lang="en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Time boxed</a:t>
            </a:r>
            <a:endParaRPr lang="en-US" sz="3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9" name="CaixaDeTexto 38"/>
          <p:cNvSpPr txBox="1"/>
          <p:nvPr/>
        </p:nvSpPr>
        <p:spPr>
          <a:xfrm>
            <a:off x="5455330" y="5189421"/>
            <a:ext cx="1161733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q"/>
              <a:defRPr>
                <a:solidFill>
                  <a:schemeClr val="accent1"/>
                </a:solidFill>
                <a:latin typeface="Calibri" panose="020F0502020204030204" pitchFamily="34" charset="0"/>
              </a:defRPr>
            </a:lvl1pPr>
            <a:lvl2pPr marL="742950" lvl="1" indent="-285750">
              <a:buFont typeface="Wingdings" panose="05000000000000000000" pitchFamily="2" charset="2"/>
              <a:buChar char="Ø"/>
              <a:defRPr sz="1000">
                <a:solidFill>
                  <a:schemeClr val="accent1"/>
                </a:solidFill>
                <a:latin typeface="Calibri" panose="020F0502020204030204" pitchFamily="34" charset="0"/>
              </a:defRPr>
            </a:lvl2pPr>
          </a:lstStyle>
          <a:p>
            <a:pPr marL="0" indent="0" algn="ctr" defTabSz="685800">
              <a:buNone/>
              <a:defRPr/>
            </a:pPr>
            <a:r>
              <a:rPr lang="en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Focus</a:t>
            </a:r>
            <a:endParaRPr lang="en-US" sz="3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7015278" y="5241931"/>
            <a:ext cx="15746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q"/>
              <a:defRPr>
                <a:solidFill>
                  <a:schemeClr val="accent1"/>
                </a:solidFill>
                <a:latin typeface="Calibri" panose="020F0502020204030204" pitchFamily="34" charset="0"/>
              </a:defRPr>
            </a:lvl1pPr>
            <a:lvl2pPr marL="742950" lvl="1" indent="-285750">
              <a:buFont typeface="Wingdings" panose="05000000000000000000" pitchFamily="2" charset="2"/>
              <a:buChar char="Ø"/>
              <a:defRPr sz="1000">
                <a:solidFill>
                  <a:schemeClr val="accent1"/>
                </a:solidFill>
                <a:latin typeface="Calibri" panose="020F0502020204030204" pitchFamily="34" charset="0"/>
              </a:defRPr>
            </a:lvl2pPr>
          </a:lstStyle>
          <a:p>
            <a:pPr marL="0" indent="0" algn="ctr" defTabSz="685800">
              <a:buNone/>
              <a:defRPr/>
            </a:pPr>
            <a:r>
              <a:rPr lang="en-US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Literature</a:t>
            </a:r>
            <a:endParaRPr lang="en-US" sz="3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0" name="Picture 2" descr="Resultado de imagem para facilitation icon png"/>
          <p:cNvPicPr>
            <a:picLocks noChangeAspect="1" noChangeArrowheads="1"/>
          </p:cNvPicPr>
          <p:nvPr/>
        </p:nvPicPr>
        <p:blipFill>
          <a:blip r:embed="rId10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09299" y="1150796"/>
            <a:ext cx="1012673" cy="100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m relacionada"/>
          <p:cNvPicPr>
            <a:picLocks noChangeAspect="1" noChangeArrowheads="1"/>
          </p:cNvPicPr>
          <p:nvPr/>
        </p:nvPicPr>
        <p:blipFill>
          <a:blip r:embed="rId11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5933" y="2668961"/>
            <a:ext cx="1177305" cy="117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facilitation icon png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3443" y="1115744"/>
            <a:ext cx="1076026" cy="107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m para calendar icon png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3314" y="2769097"/>
            <a:ext cx="889666" cy="88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3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"/>
            <a:ext cx="9144000" cy="5714786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2122787" y="1423361"/>
            <a:ext cx="6724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WE STARTED AHEAD...</a:t>
            </a:r>
            <a:endParaRPr lang="pt-BR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376995" y="2128210"/>
            <a:ext cx="5359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... </a:t>
            </a:r>
            <a:r>
              <a:rPr lang="pt-BR" sz="24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t</a:t>
            </a:r>
            <a:r>
              <a:rPr lang="pt-BR" sz="24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esting</a:t>
            </a:r>
            <a:r>
              <a:rPr lang="pt-BR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and</a:t>
            </a:r>
            <a:r>
              <a:rPr lang="pt-BR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learning</a:t>
            </a:r>
            <a:r>
              <a:rPr lang="pt-BR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quickly</a:t>
            </a:r>
            <a:r>
              <a:rPr lang="pt-BR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!</a:t>
            </a:r>
            <a:endParaRPr lang="pt-BR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122" b="73692" l="42662" r="58201">
                        <a14:foregroundMark x1="49750" y1="65625" x2="49750" y2="65625"/>
                        <a14:foregroundMark x1="49750" y1="65625" x2="49750" y2="65625"/>
                        <a14:foregroundMark x1="49750" y1="65625" x2="49614" y2="68169"/>
                        <a14:foregroundMark x1="49614" y1="68169" x2="49614" y2="68169"/>
                        <a14:foregroundMark x1="49614" y1="68169" x2="49614" y2="68169"/>
                        <a14:foregroundMark x1="49886" y1="73692" x2="49886" y2="73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0731" t="27304" r="39848" b="24285"/>
          <a:stretch/>
        </p:blipFill>
        <p:spPr>
          <a:xfrm rot="3717390">
            <a:off x="542900" y="1337414"/>
            <a:ext cx="1284841" cy="2001588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2696477" y="810845"/>
            <a:ext cx="65" cy="553998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pPr algn="ctr"/>
            <a:endParaRPr lang="pt-BR" sz="36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5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m 4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"/>
            <a:ext cx="9144000" cy="5714893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28057" y="395037"/>
            <a:ext cx="7024923" cy="75575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2800" b="1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Inception</a:t>
            </a:r>
            <a:endParaRPr lang="pt-BR" sz="25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887"/>
          <a:stretch/>
        </p:blipFill>
        <p:spPr>
          <a:xfrm>
            <a:off x="899886" y="2951943"/>
            <a:ext cx="1983019" cy="1250978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6394" y="1031875"/>
            <a:ext cx="2773438" cy="2080079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140" y="472483"/>
            <a:ext cx="2534531" cy="1900898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48" b="18401"/>
          <a:stretch/>
        </p:blipFill>
        <p:spPr>
          <a:xfrm rot="232377">
            <a:off x="154394" y="4106767"/>
            <a:ext cx="2133615" cy="1178576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46473">
            <a:off x="273900" y="1129542"/>
            <a:ext cx="2531446" cy="1898585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055"/>
          <a:stretch/>
        </p:blipFill>
        <p:spPr>
          <a:xfrm>
            <a:off x="2637043" y="4543908"/>
            <a:ext cx="1633619" cy="832471"/>
          </a:xfrm>
          <a:prstGeom prst="rect">
            <a:avLst/>
          </a:prstGeom>
        </p:spPr>
      </p:pic>
      <p:pic>
        <p:nvPicPr>
          <p:cNvPr id="33" name="Picture 1" descr="IMG_0843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1481" y="4105060"/>
            <a:ext cx="1671139" cy="1250994"/>
          </a:xfrm>
          <a:prstGeom prst="rect">
            <a:avLst/>
          </a:prstGeom>
          <a:extLst/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60947">
            <a:off x="3044124" y="2837998"/>
            <a:ext cx="2326511" cy="1744883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216297">
            <a:off x="5760277" y="2047940"/>
            <a:ext cx="2407415" cy="1805561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18823">
            <a:off x="6837920" y="3631453"/>
            <a:ext cx="2164526" cy="162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2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"/>
            <a:ext cx="9144000" cy="5714786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269273" y="364994"/>
            <a:ext cx="6724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PROJECT </a:t>
            </a:r>
            <a:r>
              <a:rPr lang="pt-BR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Índice de Recuperação de Dívidas</a:t>
            </a:r>
            <a:endParaRPr lang="pt-BR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8" name="Agrupar 7"/>
          <p:cNvGrpSpPr/>
          <p:nvPr/>
        </p:nvGrpSpPr>
        <p:grpSpPr>
          <a:xfrm>
            <a:off x="269273" y="1302329"/>
            <a:ext cx="3605483" cy="1638210"/>
            <a:chOff x="269273" y="1302329"/>
            <a:chExt cx="3605483" cy="1638210"/>
          </a:xfrm>
        </p:grpSpPr>
        <p:pic>
          <p:nvPicPr>
            <p:cNvPr id="10" name="Espaço Reservado para Conteúdo 8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3919"/>
            <a:stretch/>
          </p:blipFill>
          <p:spPr>
            <a:xfrm>
              <a:off x="269273" y="1427817"/>
              <a:ext cx="3605483" cy="1512722"/>
            </a:xfrm>
            <a:prstGeom prst="rect">
              <a:avLst/>
            </a:prstGeom>
          </p:spPr>
        </p:pic>
        <p:sp>
          <p:nvSpPr>
            <p:cNvPr id="11" name="CaixaDeTexto 17"/>
            <p:cNvSpPr txBox="1"/>
            <p:nvPr/>
          </p:nvSpPr>
          <p:spPr>
            <a:xfrm rot="2818316">
              <a:off x="2643384" y="1981709"/>
              <a:ext cx="1635760" cy="276999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r>
                <a:rPr lang="pt-BR" b="1" dirty="0" smtClean="0">
                  <a:solidFill>
                    <a:srgbClr val="0C6EB6"/>
                  </a:solidFill>
                  <a:latin typeface="Century Gothic" panose="020B0502020202020204" pitchFamily="34" charset="0"/>
                </a:rPr>
                <a:t>SPRINT ZERO</a:t>
              </a:r>
            </a:p>
          </p:txBody>
        </p:sp>
      </p:grpSp>
      <p:pic>
        <p:nvPicPr>
          <p:cNvPr id="12" name="Espaço Reservado para Conteúdo 7"/>
          <p:cNvPicPr>
            <a:picLocks noGrp="1" noChangeAspect="1"/>
          </p:cNvPicPr>
          <p:nvPr>
            <p:ph idx="1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953" r="5728" b="24030"/>
          <a:stretch/>
        </p:blipFill>
        <p:spPr>
          <a:xfrm>
            <a:off x="269273" y="3480007"/>
            <a:ext cx="3663559" cy="1604212"/>
          </a:xfrm>
        </p:spPr>
      </p:pic>
      <p:sp>
        <p:nvSpPr>
          <p:cNvPr id="13" name="CaixaDeTexto 12"/>
          <p:cNvSpPr txBox="1"/>
          <p:nvPr/>
        </p:nvSpPr>
        <p:spPr>
          <a:xfrm rot="2683213">
            <a:off x="2808342" y="4047314"/>
            <a:ext cx="1750179" cy="27699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r>
              <a:rPr lang="pt-BR" b="1" dirty="0" smtClean="0">
                <a:solidFill>
                  <a:srgbClr val="0C6EB6"/>
                </a:solidFill>
                <a:latin typeface="Century Gothic" panose="020B0502020202020204" pitchFamily="34" charset="0"/>
              </a:rPr>
              <a:t>PLANNING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65"/>
          <a:stretch/>
        </p:blipFill>
        <p:spPr>
          <a:xfrm>
            <a:off x="4118249" y="2069540"/>
            <a:ext cx="4902830" cy="3014679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2696477" y="810845"/>
            <a:ext cx="65" cy="553998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pPr algn="ctr"/>
            <a:endParaRPr lang="pt-BR" sz="3600" b="1" dirty="0" smtClean="0">
              <a:solidFill>
                <a:srgbClr val="FF0000"/>
              </a:solidFill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869584" y="1444466"/>
            <a:ext cx="3614208" cy="40011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>
                <a:solidFill>
                  <a:srgbClr val="DF4125"/>
                </a:solidFill>
                <a:latin typeface="Century Gothic" panose="020B0502020202020204" pitchFamily="34" charset="0"/>
              </a:rPr>
              <a:t>40% </a:t>
            </a:r>
            <a:r>
              <a:rPr lang="pt-BR" sz="2000" b="1" dirty="0" err="1">
                <a:solidFill>
                  <a:srgbClr val="DF4125"/>
                </a:solidFill>
                <a:latin typeface="Century Gothic" panose="020B0502020202020204" pitchFamily="34" charset="0"/>
              </a:rPr>
              <a:t>g</a:t>
            </a:r>
            <a:r>
              <a:rPr lang="pt-BR" sz="2000" b="1" dirty="0" err="1" smtClean="0">
                <a:solidFill>
                  <a:srgbClr val="DF4125"/>
                </a:solidFill>
                <a:latin typeface="Century Gothic" panose="020B0502020202020204" pitchFamily="34" charset="0"/>
              </a:rPr>
              <a:t>ain</a:t>
            </a:r>
            <a:r>
              <a:rPr lang="pt-BR" sz="2000" b="1" dirty="0" smtClean="0">
                <a:solidFill>
                  <a:srgbClr val="DF4125"/>
                </a:solidFill>
                <a:latin typeface="Century Gothic" panose="020B0502020202020204" pitchFamily="34" charset="0"/>
              </a:rPr>
              <a:t> </a:t>
            </a:r>
            <a:r>
              <a:rPr lang="pt-BR" sz="2000" b="1" dirty="0" err="1">
                <a:solidFill>
                  <a:srgbClr val="DF4125"/>
                </a:solidFill>
                <a:latin typeface="Century Gothic" panose="020B0502020202020204" pitchFamily="34" charset="0"/>
              </a:rPr>
              <a:t>of</a:t>
            </a:r>
            <a:r>
              <a:rPr lang="pt-BR" sz="2000" b="1" dirty="0">
                <a:solidFill>
                  <a:srgbClr val="DF4125"/>
                </a:solidFill>
                <a:latin typeface="Century Gothic" panose="020B0502020202020204" pitchFamily="34" charset="0"/>
              </a:rPr>
              <a:t> </a:t>
            </a:r>
            <a:r>
              <a:rPr lang="pt-BR" sz="2000" b="1" dirty="0" err="1" smtClean="0">
                <a:solidFill>
                  <a:srgbClr val="DF4125"/>
                </a:solidFill>
                <a:latin typeface="Century Gothic" panose="020B0502020202020204" pitchFamily="34" charset="0"/>
              </a:rPr>
              <a:t>efficiency</a:t>
            </a:r>
            <a:endParaRPr lang="pt-BR" sz="2000" b="1" dirty="0">
              <a:solidFill>
                <a:srgbClr val="DF4125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95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m 4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"/>
            <a:ext cx="9144000" cy="5714893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28057" y="395037"/>
            <a:ext cx="7024923" cy="75575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Inception:</a:t>
            </a:r>
            <a:r>
              <a:rPr lang="en-US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different levels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6046345" y="1710652"/>
            <a:ext cx="2700000" cy="107816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3198752" y="1709735"/>
            <a:ext cx="2700000" cy="107816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376661" y="1709445"/>
            <a:ext cx="2700000" cy="107816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6046273" y="2902485"/>
            <a:ext cx="2700000" cy="107816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3209949" y="2907876"/>
            <a:ext cx="2700000" cy="107816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373626" y="2907876"/>
            <a:ext cx="2700000" cy="107816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373626" y="1399639"/>
            <a:ext cx="2700000" cy="207749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numCol="1" spcCol="151200" rtlCol="0" anchor="ctr">
            <a:spAutoFit/>
          </a:bodyPr>
          <a:lstStyle/>
          <a:p>
            <a:pPr algn="ctr" defTabSz="685800">
              <a:defRPr/>
            </a:pPr>
            <a:r>
              <a:rPr lang="en-US" sz="1350" b="1" dirty="0">
                <a:solidFill>
                  <a:srgbClr val="FFFFFF"/>
                </a:solidFill>
                <a:latin typeface="Century Gothic" panose="020B0502020202020204" pitchFamily="34" charset="0"/>
              </a:rPr>
              <a:t>PRODUCT LEVEL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3209949" y="1399639"/>
            <a:ext cx="2700000" cy="207749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numCol="1" spcCol="151200" rtlCol="0" anchor="ctr">
            <a:spAutoFit/>
          </a:bodyPr>
          <a:lstStyle/>
          <a:p>
            <a:pPr algn="ctr" defTabSz="685800">
              <a:defRPr/>
            </a:pPr>
            <a:r>
              <a:rPr lang="en-US" sz="1350" b="1" dirty="0">
                <a:solidFill>
                  <a:srgbClr val="FFFFFF"/>
                </a:solidFill>
                <a:latin typeface="Century Gothic" panose="020B0502020202020204" pitchFamily="34" charset="0"/>
              </a:rPr>
              <a:t>IDEA LEVEL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6046273" y="1399639"/>
            <a:ext cx="2700000" cy="207749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numCol="1" spcCol="151200" rtlCol="0" anchor="ctr">
            <a:spAutoFit/>
          </a:bodyPr>
          <a:lstStyle/>
          <a:p>
            <a:pPr algn="ctr" defTabSz="685800">
              <a:defRPr/>
            </a:pPr>
            <a:r>
              <a:rPr lang="en-US" sz="1350" b="1" dirty="0">
                <a:solidFill>
                  <a:srgbClr val="FFFFFF"/>
                </a:solidFill>
                <a:latin typeface="Century Gothic" panose="020B0502020202020204" pitchFamily="34" charset="0"/>
              </a:rPr>
              <a:t>SOLUTION LEVEL</a:t>
            </a:r>
          </a:p>
        </p:txBody>
      </p:sp>
      <p:graphicFrame>
        <p:nvGraphicFramePr>
          <p:cNvPr id="24" name="Gráfico 23"/>
          <p:cNvGraphicFramePr/>
          <p:nvPr>
            <p:extLst>
              <p:ext uri="{D42A27DB-BD31-4B8C-83A1-F6EECF244321}">
                <p14:modId xmlns:p14="http://schemas.microsoft.com/office/powerpoint/2010/main" val="3127777769"/>
              </p:ext>
            </p:extLst>
          </p:nvPr>
        </p:nvGraphicFramePr>
        <p:xfrm>
          <a:off x="356955" y="2854148"/>
          <a:ext cx="2700000" cy="1185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5" name="Agrupar 24"/>
          <p:cNvGrpSpPr/>
          <p:nvPr/>
        </p:nvGrpSpPr>
        <p:grpSpPr>
          <a:xfrm>
            <a:off x="3198752" y="2854148"/>
            <a:ext cx="2700000" cy="1185624"/>
            <a:chOff x="2068530" y="5290320"/>
            <a:chExt cx="3268954" cy="1580832"/>
          </a:xfrm>
        </p:grpSpPr>
        <p:graphicFrame>
          <p:nvGraphicFramePr>
            <p:cNvPr id="26" name="Gráfico 25"/>
            <p:cNvGraphicFramePr/>
            <p:nvPr>
              <p:extLst/>
            </p:nvPr>
          </p:nvGraphicFramePr>
          <p:xfrm>
            <a:off x="2068530" y="5290320"/>
            <a:ext cx="3268954" cy="15808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5" name="Retângulo 34"/>
            <p:cNvSpPr/>
            <p:nvPr/>
          </p:nvSpPr>
          <p:spPr>
            <a:xfrm>
              <a:off x="2742137" y="5864579"/>
              <a:ext cx="101745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defRPr/>
              </a:pPr>
              <a:r>
                <a:rPr lang="en-US" sz="750" b="1" dirty="0">
                  <a:solidFill>
                    <a:srgbClr val="26478D"/>
                  </a:solidFill>
                  <a:latin typeface="Century Gothic" panose="020B0502020202020204" pitchFamily="34" charset="0"/>
                </a:rPr>
                <a:t>FOCUS DISTRIBUTION</a:t>
              </a:r>
              <a:endParaRPr lang="en-US" sz="750" b="1" dirty="0">
                <a:solidFill>
                  <a:srgbClr val="26478D"/>
                </a:solidFill>
                <a:latin typeface="Century Gothic" panose="020B0502020202020204" pitchFamily="34" charset="0"/>
              </a:endParaRPr>
            </a:p>
          </p:txBody>
        </p:sp>
      </p:grpSp>
      <p:graphicFrame>
        <p:nvGraphicFramePr>
          <p:cNvPr id="36" name="Gráfico 35"/>
          <p:cNvGraphicFramePr/>
          <p:nvPr>
            <p:extLst>
              <p:ext uri="{D42A27DB-BD31-4B8C-83A1-F6EECF244321}">
                <p14:modId xmlns:p14="http://schemas.microsoft.com/office/powerpoint/2010/main" val="1435731291"/>
              </p:ext>
            </p:extLst>
          </p:nvPr>
        </p:nvGraphicFramePr>
        <p:xfrm>
          <a:off x="6319164" y="2854148"/>
          <a:ext cx="2451716" cy="1185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8" name="CaixaDeTexto 37"/>
          <p:cNvSpPr txBox="1"/>
          <p:nvPr/>
        </p:nvSpPr>
        <p:spPr>
          <a:xfrm>
            <a:off x="1918189" y="2170508"/>
            <a:ext cx="184346" cy="369332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pPr defTabSz="685800">
              <a:defRPr/>
            </a:pPr>
            <a:r>
              <a:rPr lang="en-US" sz="24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+</a:t>
            </a:r>
          </a:p>
        </p:txBody>
      </p:sp>
      <p:sp>
        <p:nvSpPr>
          <p:cNvPr id="39" name="Retângulo 38"/>
          <p:cNvSpPr/>
          <p:nvPr/>
        </p:nvSpPr>
        <p:spPr>
          <a:xfrm>
            <a:off x="2128179" y="2064040"/>
            <a:ext cx="834826" cy="5886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2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INSIGHTS</a:t>
            </a:r>
          </a:p>
        </p:txBody>
      </p:sp>
      <p:sp>
        <p:nvSpPr>
          <p:cNvPr id="40" name="Retângulo 39"/>
          <p:cNvSpPr/>
          <p:nvPr/>
        </p:nvSpPr>
        <p:spPr>
          <a:xfrm>
            <a:off x="447398" y="2064040"/>
            <a:ext cx="1414291" cy="588656"/>
          </a:xfrm>
          <a:prstGeom prst="rect">
            <a:avLst/>
          </a:prstGeom>
          <a:solidFill>
            <a:srgbClr val="AEEAA4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21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PRODUCT </a:t>
            </a:r>
            <a:r>
              <a:rPr lang="en-US" sz="1350" b="1" dirty="0">
                <a:solidFill>
                  <a:srgbClr val="26478D"/>
                </a:solidFill>
                <a:latin typeface="Century Gothic" panose="020B0502020202020204" pitchFamily="34" charset="0"/>
              </a:rPr>
              <a:t>CONCEPT</a:t>
            </a:r>
            <a:endParaRPr lang="en-US" sz="21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447398" y="1900074"/>
            <a:ext cx="581472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750" dirty="0">
                <a:solidFill>
                  <a:srgbClr val="26478D"/>
                </a:solidFill>
                <a:latin typeface="Century Gothic" panose="020B0502020202020204" pitchFamily="34" charset="0"/>
              </a:rPr>
              <a:t>Principal</a:t>
            </a:r>
            <a:endParaRPr lang="en-US" sz="750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2057715" y="1900074"/>
            <a:ext cx="943625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750" dirty="0">
                <a:solidFill>
                  <a:srgbClr val="26478D"/>
                </a:solidFill>
                <a:latin typeface="Century Gothic" panose="020B0502020202020204" pitchFamily="34" charset="0"/>
              </a:rPr>
              <a:t>Secondary</a:t>
            </a:r>
            <a:endParaRPr lang="en-US" sz="750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45" name="CaixaDeTexto 44"/>
          <p:cNvSpPr txBox="1"/>
          <p:nvPr/>
        </p:nvSpPr>
        <p:spPr>
          <a:xfrm>
            <a:off x="4722113" y="2170508"/>
            <a:ext cx="184346" cy="369332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pPr defTabSz="685800">
              <a:defRPr/>
            </a:pPr>
            <a:r>
              <a:rPr lang="en-US" sz="24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+</a:t>
            </a:r>
          </a:p>
        </p:txBody>
      </p:sp>
      <p:sp>
        <p:nvSpPr>
          <p:cNvPr id="46" name="Retângulo 45"/>
          <p:cNvSpPr/>
          <p:nvPr/>
        </p:nvSpPr>
        <p:spPr>
          <a:xfrm>
            <a:off x="4932102" y="2064040"/>
            <a:ext cx="834826" cy="5886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1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PRODUCT CONCEPT</a:t>
            </a:r>
            <a:endParaRPr lang="en-US" sz="11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47" name="Retângulo 46"/>
          <p:cNvSpPr/>
          <p:nvPr/>
        </p:nvSpPr>
        <p:spPr>
          <a:xfrm>
            <a:off x="3327967" y="2064040"/>
            <a:ext cx="1337645" cy="588656"/>
          </a:xfrm>
          <a:prstGeom prst="rect">
            <a:avLst/>
          </a:prstGeom>
          <a:solidFill>
            <a:srgbClr val="AEEAA4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21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INSIGHTS</a:t>
            </a:r>
            <a:endParaRPr lang="en-US" sz="12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48" name="Retângulo 47"/>
          <p:cNvSpPr/>
          <p:nvPr/>
        </p:nvSpPr>
        <p:spPr>
          <a:xfrm>
            <a:off x="3251321" y="1900074"/>
            <a:ext cx="581472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750" dirty="0">
                <a:solidFill>
                  <a:srgbClr val="26478D"/>
                </a:solidFill>
                <a:latin typeface="Century Gothic" panose="020B0502020202020204" pitchFamily="34" charset="0"/>
              </a:rPr>
              <a:t>Principal</a:t>
            </a:r>
            <a:endParaRPr lang="en-US" sz="750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49" name="Retângulo 48"/>
          <p:cNvSpPr/>
          <p:nvPr/>
        </p:nvSpPr>
        <p:spPr>
          <a:xfrm>
            <a:off x="4861639" y="1900074"/>
            <a:ext cx="870499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750" dirty="0">
                <a:solidFill>
                  <a:srgbClr val="26478D"/>
                </a:solidFill>
                <a:latin typeface="Century Gothic" panose="020B0502020202020204" pitchFamily="34" charset="0"/>
              </a:rPr>
              <a:t>Secondary</a:t>
            </a:r>
            <a:endParaRPr lang="en-US" sz="750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7567109" y="2170508"/>
            <a:ext cx="184346" cy="369332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pPr defTabSz="685800">
              <a:defRPr/>
            </a:pPr>
            <a:r>
              <a:rPr lang="en-US" sz="24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+</a:t>
            </a:r>
          </a:p>
        </p:txBody>
      </p:sp>
      <p:sp>
        <p:nvSpPr>
          <p:cNvPr id="51" name="Retângulo 50"/>
          <p:cNvSpPr/>
          <p:nvPr/>
        </p:nvSpPr>
        <p:spPr>
          <a:xfrm>
            <a:off x="7777098" y="2064039"/>
            <a:ext cx="834826" cy="5886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1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INSIGHTS</a:t>
            </a:r>
          </a:p>
        </p:txBody>
      </p:sp>
      <p:sp>
        <p:nvSpPr>
          <p:cNvPr id="52" name="Retângulo 51"/>
          <p:cNvSpPr/>
          <p:nvPr/>
        </p:nvSpPr>
        <p:spPr>
          <a:xfrm>
            <a:off x="6172963" y="2064039"/>
            <a:ext cx="1337645" cy="588656"/>
          </a:xfrm>
          <a:prstGeom prst="rect">
            <a:avLst/>
          </a:prstGeom>
          <a:solidFill>
            <a:srgbClr val="AEEAA4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b="1" dirty="0">
                <a:solidFill>
                  <a:srgbClr val="26478D"/>
                </a:solidFill>
                <a:latin typeface="Century Gothic" panose="020B0502020202020204" pitchFamily="34" charset="0"/>
              </a:rPr>
              <a:t>SOLUTION DESIGN</a:t>
            </a:r>
            <a:endParaRPr lang="en-US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Retângulo 52"/>
          <p:cNvSpPr/>
          <p:nvPr/>
        </p:nvSpPr>
        <p:spPr>
          <a:xfrm>
            <a:off x="6096317" y="1900073"/>
            <a:ext cx="581472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750" dirty="0">
                <a:solidFill>
                  <a:srgbClr val="26478D"/>
                </a:solidFill>
                <a:latin typeface="Century Gothic" panose="020B0502020202020204" pitchFamily="34" charset="0"/>
              </a:rPr>
              <a:t>Principal</a:t>
            </a:r>
            <a:endParaRPr lang="en-US" sz="750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Retângulo 53"/>
          <p:cNvSpPr/>
          <p:nvPr/>
        </p:nvSpPr>
        <p:spPr>
          <a:xfrm>
            <a:off x="7706636" y="1900073"/>
            <a:ext cx="905288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750" dirty="0">
                <a:solidFill>
                  <a:srgbClr val="26478D"/>
                </a:solidFill>
                <a:latin typeface="Century Gothic" panose="020B0502020202020204" pitchFamily="34" charset="0"/>
              </a:rPr>
              <a:t>Secondary</a:t>
            </a:r>
            <a:endParaRPr lang="en-US" sz="750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6042423" y="4098147"/>
            <a:ext cx="2700000" cy="107816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Retângulo 55"/>
          <p:cNvSpPr/>
          <p:nvPr/>
        </p:nvSpPr>
        <p:spPr>
          <a:xfrm>
            <a:off x="3213505" y="4098147"/>
            <a:ext cx="2700000" cy="107816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57" name="Retângulo 56"/>
          <p:cNvSpPr/>
          <p:nvPr/>
        </p:nvSpPr>
        <p:spPr>
          <a:xfrm>
            <a:off x="373626" y="4098147"/>
            <a:ext cx="2700000" cy="107816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58" name="Agrupar 57"/>
          <p:cNvGrpSpPr/>
          <p:nvPr/>
        </p:nvGrpSpPr>
        <p:grpSpPr>
          <a:xfrm>
            <a:off x="6330661" y="4165338"/>
            <a:ext cx="2447006" cy="897587"/>
            <a:chOff x="8286129" y="4905491"/>
            <a:chExt cx="3262672" cy="1196782"/>
          </a:xfrm>
        </p:grpSpPr>
        <p:pic>
          <p:nvPicPr>
            <p:cNvPr id="59" name="Picture 18" descr="user icon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6392" y="5247691"/>
              <a:ext cx="494536" cy="49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8" descr="user icon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3075" y="5247692"/>
              <a:ext cx="494536" cy="494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16" descr="group, user icon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8667" y="5151712"/>
              <a:ext cx="732020" cy="732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Retângulo 61"/>
            <p:cNvSpPr/>
            <p:nvPr/>
          </p:nvSpPr>
          <p:spPr>
            <a:xfrm>
              <a:off x="10248872" y="5354507"/>
              <a:ext cx="1299929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sz="825" b="1" u="sng" dirty="0">
                  <a:solidFill>
                    <a:srgbClr val="C85997"/>
                  </a:solidFill>
                  <a:latin typeface="Century Gothic" panose="020B0502020202020204" pitchFamily="34" charset="0"/>
                </a:rPr>
                <a:t>Product Owner</a:t>
              </a:r>
              <a:r>
                <a:rPr lang="en-US" sz="825" dirty="0">
                  <a:solidFill>
                    <a:srgbClr val="C85997"/>
                  </a:solidFill>
                  <a:latin typeface="Century Gothic" panose="020B0502020202020204" pitchFamily="34" charset="0"/>
                </a:rPr>
                <a:t> </a:t>
              </a:r>
              <a:endParaRPr lang="en-US" sz="825" dirty="0">
                <a:solidFill>
                  <a:srgbClr val="575756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3" name="Retângulo 62"/>
            <p:cNvSpPr/>
            <p:nvPr/>
          </p:nvSpPr>
          <p:spPr>
            <a:xfrm>
              <a:off x="9285284" y="5809885"/>
              <a:ext cx="1056273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685800">
                <a:defRPr/>
              </a:pPr>
              <a:r>
                <a:rPr lang="en-US" sz="825" b="1" u="sng" dirty="0" err="1">
                  <a:solidFill>
                    <a:srgbClr val="C85997"/>
                  </a:solidFill>
                  <a:latin typeface="Century Gothic" panose="020B0502020202020204" pitchFamily="34" charset="0"/>
                </a:rPr>
                <a:t>Archtecture</a:t>
              </a:r>
              <a:endParaRPr lang="en-US" sz="825" u="sng" dirty="0">
                <a:solidFill>
                  <a:srgbClr val="575756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4" name="Retângulo 63"/>
            <p:cNvSpPr/>
            <p:nvPr/>
          </p:nvSpPr>
          <p:spPr>
            <a:xfrm>
              <a:off x="9274600" y="4905491"/>
              <a:ext cx="9001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defRPr/>
              </a:pPr>
              <a:r>
                <a:rPr lang="en-US" sz="750" b="1" dirty="0">
                  <a:solidFill>
                    <a:srgbClr val="26478D"/>
                  </a:solidFill>
                  <a:latin typeface="Century Gothic" panose="020B0502020202020204" pitchFamily="34" charset="0"/>
                </a:rPr>
                <a:t>KEY ROLES</a:t>
              </a:r>
              <a:endParaRPr lang="en-US" sz="750" b="1" dirty="0">
                <a:solidFill>
                  <a:srgbClr val="26478D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5" name="Retângulo 64"/>
            <p:cNvSpPr/>
            <p:nvPr/>
          </p:nvSpPr>
          <p:spPr>
            <a:xfrm>
              <a:off x="8286129" y="5367849"/>
              <a:ext cx="923757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685800">
                <a:defRPr/>
              </a:pPr>
              <a:r>
                <a:rPr lang="en-US" sz="825" b="1" u="sng" dirty="0" err="1">
                  <a:solidFill>
                    <a:srgbClr val="C85997"/>
                  </a:solidFill>
                  <a:latin typeface="Century Gothic" panose="020B0502020202020204" pitchFamily="34" charset="0"/>
                </a:rPr>
                <a:t>Specislists</a:t>
              </a:r>
              <a:endParaRPr lang="en-US" sz="825" u="sng" dirty="0">
                <a:solidFill>
                  <a:srgbClr val="575756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66" name="Retângulo 65"/>
          <p:cNvSpPr/>
          <p:nvPr/>
        </p:nvSpPr>
        <p:spPr>
          <a:xfrm>
            <a:off x="373626" y="1709639"/>
            <a:ext cx="2700000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750" b="1" dirty="0">
                <a:solidFill>
                  <a:srgbClr val="26478D"/>
                </a:solidFill>
                <a:latin typeface="Century Gothic" panose="020B0502020202020204" pitchFamily="34" charset="0"/>
              </a:rPr>
              <a:t>DELIVERABLES</a:t>
            </a:r>
            <a:endParaRPr lang="en-US" sz="75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67" name="Retângulo 66"/>
          <p:cNvSpPr/>
          <p:nvPr/>
        </p:nvSpPr>
        <p:spPr>
          <a:xfrm>
            <a:off x="3197369" y="1709639"/>
            <a:ext cx="2700000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750" b="1" dirty="0">
                <a:solidFill>
                  <a:srgbClr val="26478D"/>
                </a:solidFill>
                <a:latin typeface="Century Gothic" panose="020B0502020202020204" pitchFamily="34" charset="0"/>
              </a:rPr>
              <a:t>DELIVERABLES</a:t>
            </a:r>
            <a:endParaRPr lang="en-US" sz="75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68" name="Retângulo 67"/>
          <p:cNvSpPr/>
          <p:nvPr/>
        </p:nvSpPr>
        <p:spPr>
          <a:xfrm>
            <a:off x="6055955" y="1709639"/>
            <a:ext cx="2700000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750" b="1" dirty="0">
                <a:solidFill>
                  <a:srgbClr val="26478D"/>
                </a:solidFill>
                <a:latin typeface="Century Gothic" panose="020B0502020202020204" pitchFamily="34" charset="0"/>
              </a:rPr>
              <a:t>DELIVERABLES</a:t>
            </a:r>
            <a:endParaRPr lang="en-US" sz="75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9" name="Agrupar 68"/>
          <p:cNvGrpSpPr/>
          <p:nvPr/>
        </p:nvGrpSpPr>
        <p:grpSpPr>
          <a:xfrm>
            <a:off x="3151822" y="4165338"/>
            <a:ext cx="2504220" cy="904356"/>
            <a:chOff x="4047679" y="4905491"/>
            <a:chExt cx="3338959" cy="1205808"/>
          </a:xfrm>
        </p:grpSpPr>
        <p:grpSp>
          <p:nvGrpSpPr>
            <p:cNvPr id="70" name="Agrupar 69"/>
            <p:cNvGrpSpPr/>
            <p:nvPr/>
          </p:nvGrpSpPr>
          <p:grpSpPr>
            <a:xfrm>
              <a:off x="5392709" y="4905491"/>
              <a:ext cx="1993929" cy="1205808"/>
              <a:chOff x="383188" y="5491268"/>
              <a:chExt cx="1993929" cy="1205808"/>
            </a:xfrm>
          </p:grpSpPr>
          <p:pic>
            <p:nvPicPr>
              <p:cNvPr id="72" name="Picture 18" descr="user icon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505" y="5833468"/>
                <a:ext cx="494536" cy="494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18" descr="user icon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188" y="5833469"/>
                <a:ext cx="494536" cy="494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16" descr="group, user icon"/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780" y="5737489"/>
                <a:ext cx="732020" cy="7320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Retângulo 74"/>
              <p:cNvSpPr/>
              <p:nvPr/>
            </p:nvSpPr>
            <p:spPr>
              <a:xfrm>
                <a:off x="401593" y="6404688"/>
                <a:ext cx="1299930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sz="825" b="1" u="sng" dirty="0">
                    <a:solidFill>
                      <a:srgbClr val="C85997"/>
                    </a:solidFill>
                    <a:latin typeface="Century Gothic" panose="020B0502020202020204" pitchFamily="34" charset="0"/>
                  </a:rPr>
                  <a:t>Product Owner</a:t>
                </a:r>
                <a:r>
                  <a:rPr lang="en-US" sz="825" dirty="0">
                    <a:solidFill>
                      <a:srgbClr val="C85997"/>
                    </a:solidFill>
                    <a:latin typeface="Century Gothic" panose="020B0502020202020204" pitchFamily="34" charset="0"/>
                  </a:rPr>
                  <a:t> </a:t>
                </a:r>
                <a:endParaRPr lang="en-US" sz="825" dirty="0">
                  <a:solidFill>
                    <a:srgbClr val="575756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6" name="Retângulo 75"/>
              <p:cNvSpPr/>
              <p:nvPr/>
            </p:nvSpPr>
            <p:spPr>
              <a:xfrm>
                <a:off x="1421299" y="5940284"/>
                <a:ext cx="955818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sz="825" b="1" u="sng" dirty="0">
                    <a:solidFill>
                      <a:srgbClr val="C85997"/>
                    </a:solidFill>
                    <a:latin typeface="Century Gothic" panose="020B0502020202020204" pitchFamily="34" charset="0"/>
                  </a:rPr>
                  <a:t>Specialists</a:t>
                </a:r>
                <a:endParaRPr lang="en-US" sz="825" u="sng" dirty="0">
                  <a:solidFill>
                    <a:srgbClr val="575756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77" name="Retângulo 76"/>
              <p:cNvSpPr/>
              <p:nvPr/>
            </p:nvSpPr>
            <p:spPr>
              <a:xfrm>
                <a:off x="504713" y="5491268"/>
                <a:ext cx="90015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750" b="1" dirty="0">
                    <a:solidFill>
                      <a:srgbClr val="26478D"/>
                    </a:solidFill>
                    <a:latin typeface="Century Gothic" panose="020B0502020202020204" pitchFamily="34" charset="0"/>
                  </a:rPr>
                  <a:t>KEY ROLES</a:t>
                </a:r>
                <a:endParaRPr lang="en-US" sz="750" b="1" dirty="0">
                  <a:solidFill>
                    <a:srgbClr val="26478D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71" name="Retângulo 70"/>
            <p:cNvSpPr/>
            <p:nvPr/>
          </p:nvSpPr>
          <p:spPr>
            <a:xfrm>
              <a:off x="4047679" y="5354507"/>
              <a:ext cx="1413208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685800">
                <a:defRPr/>
              </a:pPr>
              <a:r>
                <a:rPr lang="en-US" sz="825" b="1" u="sng" dirty="0">
                  <a:solidFill>
                    <a:srgbClr val="C85997"/>
                  </a:solidFill>
                  <a:latin typeface="Century Gothic" panose="020B0502020202020204" pitchFamily="34" charset="0"/>
                </a:rPr>
                <a:t>Business Analysts</a:t>
              </a:r>
              <a:endParaRPr lang="en-US" sz="825" u="sng" dirty="0">
                <a:solidFill>
                  <a:srgbClr val="575756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78" name="Agrupar 77"/>
          <p:cNvGrpSpPr/>
          <p:nvPr/>
        </p:nvGrpSpPr>
        <p:grpSpPr>
          <a:xfrm>
            <a:off x="303321" y="4165338"/>
            <a:ext cx="2519002" cy="904356"/>
            <a:chOff x="249680" y="4905491"/>
            <a:chExt cx="3358668" cy="1205808"/>
          </a:xfrm>
        </p:grpSpPr>
        <p:grpSp>
          <p:nvGrpSpPr>
            <p:cNvPr id="79" name="Agrupar 78"/>
            <p:cNvGrpSpPr/>
            <p:nvPr/>
          </p:nvGrpSpPr>
          <p:grpSpPr>
            <a:xfrm>
              <a:off x="1593170" y="4905491"/>
              <a:ext cx="2015178" cy="1205808"/>
              <a:chOff x="383188" y="5491268"/>
              <a:chExt cx="2015178" cy="1205808"/>
            </a:xfrm>
          </p:grpSpPr>
          <p:pic>
            <p:nvPicPr>
              <p:cNvPr id="81" name="Picture 18" descr="user icon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6505" y="5833468"/>
                <a:ext cx="494536" cy="494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18" descr="user icon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188" y="5833469"/>
                <a:ext cx="494536" cy="494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16" descr="group, user icon"/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780" y="5737489"/>
                <a:ext cx="732020" cy="7320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4" name="Retângulo 83"/>
              <p:cNvSpPr/>
              <p:nvPr/>
            </p:nvSpPr>
            <p:spPr>
              <a:xfrm>
                <a:off x="401593" y="6404688"/>
                <a:ext cx="1299929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sz="825" b="1" u="sng" dirty="0">
                    <a:solidFill>
                      <a:srgbClr val="C85997"/>
                    </a:solidFill>
                    <a:latin typeface="Century Gothic" panose="020B0502020202020204" pitchFamily="34" charset="0"/>
                  </a:rPr>
                  <a:t>Product Owner</a:t>
                </a:r>
                <a:r>
                  <a:rPr lang="en-US" sz="825" dirty="0">
                    <a:solidFill>
                      <a:srgbClr val="C85997"/>
                    </a:solidFill>
                    <a:latin typeface="Century Gothic" panose="020B0502020202020204" pitchFamily="34" charset="0"/>
                  </a:rPr>
                  <a:t> </a:t>
                </a:r>
                <a:endParaRPr lang="en-US" sz="825" dirty="0">
                  <a:solidFill>
                    <a:srgbClr val="575756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5" name="Retângulo 84"/>
              <p:cNvSpPr/>
              <p:nvPr/>
            </p:nvSpPr>
            <p:spPr>
              <a:xfrm>
                <a:off x="1433999" y="5940284"/>
                <a:ext cx="964367" cy="292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US" sz="825" b="1" u="sng" dirty="0">
                    <a:solidFill>
                      <a:srgbClr val="C85997"/>
                    </a:solidFill>
                    <a:latin typeface="Century Gothic" panose="020B0502020202020204" pitchFamily="34" charset="0"/>
                  </a:rPr>
                  <a:t>Customers</a:t>
                </a:r>
                <a:endParaRPr lang="en-US" sz="825" u="sng" dirty="0">
                  <a:solidFill>
                    <a:srgbClr val="575756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86" name="Retângulo 85"/>
              <p:cNvSpPr/>
              <p:nvPr/>
            </p:nvSpPr>
            <p:spPr>
              <a:xfrm>
                <a:off x="504713" y="5491268"/>
                <a:ext cx="90015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>
                  <a:defRPr/>
                </a:pPr>
                <a:r>
                  <a:rPr lang="en-US" sz="750" b="1" dirty="0">
                    <a:solidFill>
                      <a:srgbClr val="26478D"/>
                    </a:solidFill>
                    <a:latin typeface="Century Gothic" panose="020B0502020202020204" pitchFamily="34" charset="0"/>
                  </a:rPr>
                  <a:t>KEY ROLES</a:t>
                </a:r>
                <a:endParaRPr lang="en-US" sz="750" b="1" dirty="0">
                  <a:solidFill>
                    <a:srgbClr val="26478D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80" name="Retângulo 79"/>
            <p:cNvSpPr/>
            <p:nvPr/>
          </p:nvSpPr>
          <p:spPr>
            <a:xfrm>
              <a:off x="249680" y="5354507"/>
              <a:ext cx="1413207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685800">
                <a:defRPr/>
              </a:pPr>
              <a:r>
                <a:rPr lang="en-US" sz="825" b="1" u="sng" dirty="0">
                  <a:solidFill>
                    <a:srgbClr val="C85997"/>
                  </a:solidFill>
                  <a:latin typeface="Century Gothic" panose="020B0502020202020204" pitchFamily="34" charset="0"/>
                </a:rPr>
                <a:t>Business Analysts</a:t>
              </a:r>
              <a:endParaRPr lang="en-US" sz="825" u="sng" dirty="0">
                <a:solidFill>
                  <a:srgbClr val="575756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87" name="Retângulo 86"/>
          <p:cNvSpPr/>
          <p:nvPr/>
        </p:nvSpPr>
        <p:spPr>
          <a:xfrm>
            <a:off x="901051" y="3284843"/>
            <a:ext cx="84036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750" b="1" dirty="0">
                <a:solidFill>
                  <a:srgbClr val="26478D"/>
                </a:solidFill>
                <a:latin typeface="Century Gothic" panose="020B0502020202020204" pitchFamily="34" charset="0"/>
              </a:rPr>
              <a:t>FOCUS DISTRIBUTION</a:t>
            </a:r>
            <a:endParaRPr lang="en-US" sz="75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88" name="Retângulo 87"/>
          <p:cNvSpPr/>
          <p:nvPr/>
        </p:nvSpPr>
        <p:spPr>
          <a:xfrm>
            <a:off x="6717862" y="3253194"/>
            <a:ext cx="84036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750" b="1" dirty="0">
                <a:solidFill>
                  <a:srgbClr val="26478D"/>
                </a:solidFill>
                <a:latin typeface="Century Gothic" panose="020B0502020202020204" pitchFamily="34" charset="0"/>
              </a:rPr>
              <a:t>FOCUS DISTRIBUTION</a:t>
            </a:r>
            <a:endParaRPr lang="en-US" sz="75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50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2066"/>
            <a:ext cx="9179649" cy="573706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641684" y="3497179"/>
            <a:ext cx="8005011" cy="914400"/>
          </a:xfrm>
          <a:prstGeom prst="rect">
            <a:avLst/>
          </a:prstGeom>
          <a:solidFill>
            <a:srgbClr val="331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850232" y="3441975"/>
            <a:ext cx="8037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an </a:t>
            </a:r>
            <a:r>
              <a:rPr 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agile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secure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, </a:t>
            </a:r>
            <a:r>
              <a:rPr 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connected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to the client, and business </a:t>
            </a:r>
            <a:r>
              <a:rPr 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partner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IT</a:t>
            </a:r>
          </a:p>
          <a:p>
            <a:endParaRPr lang="en-US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b</a:t>
            </a:r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uilt by a high performance team with a new mindset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50232" y="1431208"/>
            <a:ext cx="3338275" cy="1569660"/>
          </a:xfrm>
          <a:prstGeom prst="rect">
            <a:avLst/>
          </a:prstGeom>
          <a:solidFill>
            <a:srgbClr val="331D2F"/>
          </a:solidFill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rgbClr val="F7BF9C"/>
                </a:solidFill>
                <a:latin typeface="Century Gothic" panose="020B0502020202020204" pitchFamily="34" charset="0"/>
              </a:rPr>
              <a:t>OUR</a:t>
            </a:r>
          </a:p>
          <a:p>
            <a:r>
              <a:rPr lang="pt-BR" sz="4800" b="1" dirty="0" smtClean="0">
                <a:solidFill>
                  <a:srgbClr val="F7BF9C"/>
                </a:solidFill>
                <a:latin typeface="Century Gothic" panose="020B0502020202020204" pitchFamily="34" charset="0"/>
              </a:rPr>
              <a:t>AMBITION</a:t>
            </a:r>
            <a:endParaRPr lang="pt-BR" sz="4800" b="1" dirty="0">
              <a:solidFill>
                <a:srgbClr val="F7BF9C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850232" y="1467096"/>
            <a:ext cx="3827558" cy="1754326"/>
          </a:xfrm>
          <a:prstGeom prst="rect">
            <a:avLst/>
          </a:prstGeom>
          <a:solidFill>
            <a:srgbClr val="331D2F"/>
          </a:solidFill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rgbClr val="F7BF9C"/>
                </a:solidFill>
                <a:latin typeface="Century Gothic" panose="020B0502020202020204" pitchFamily="34" charset="0"/>
              </a:rPr>
              <a:t>OUR</a:t>
            </a:r>
          </a:p>
          <a:p>
            <a:r>
              <a:rPr lang="pt-BR" sz="6000" b="1" dirty="0" smtClean="0">
                <a:solidFill>
                  <a:srgbClr val="F7BF9C"/>
                </a:solidFill>
                <a:latin typeface="Century Gothic" panose="020B0502020202020204" pitchFamily="34" charset="0"/>
              </a:rPr>
              <a:t>AMBITION</a:t>
            </a:r>
            <a:endParaRPr lang="pt-BR" sz="4800" b="1" dirty="0">
              <a:solidFill>
                <a:srgbClr val="F7BF9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02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m 4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"/>
            <a:ext cx="9144000" cy="5714893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28057" y="395037"/>
            <a:ext cx="7024923" cy="75575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Inception:</a:t>
            </a:r>
            <a:r>
              <a:rPr lang="en-US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what’s 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done so far; </a:t>
            </a:r>
            <a:r>
              <a:rPr lang="en-US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what’s 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coming 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9" name="CaixaDeTexto 88"/>
          <p:cNvSpPr txBox="1"/>
          <p:nvPr/>
        </p:nvSpPr>
        <p:spPr>
          <a:xfrm>
            <a:off x="227955" y="1786095"/>
            <a:ext cx="2934475" cy="215444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numCol="1" spcCol="151200" rtlCol="0" anchor="ctr">
            <a:spAutoFit/>
          </a:bodyPr>
          <a:lstStyle/>
          <a:p>
            <a:pPr algn="ctr" defTabSz="685800">
              <a:defRPr/>
            </a:pPr>
            <a:r>
              <a:rPr lang="pt-BR" sz="1400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Blockchain</a:t>
            </a:r>
            <a:r>
              <a:rPr lang="pt-BR" sz="14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 - EID</a:t>
            </a:r>
          </a:p>
        </p:txBody>
      </p:sp>
      <p:sp>
        <p:nvSpPr>
          <p:cNvPr id="90" name="Retângulo 89"/>
          <p:cNvSpPr/>
          <p:nvPr/>
        </p:nvSpPr>
        <p:spPr>
          <a:xfrm>
            <a:off x="3275036" y="1801482"/>
            <a:ext cx="1724036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Inception</a:t>
            </a: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 </a:t>
            </a: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IDEAS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91" name="Retângulo 90"/>
          <p:cNvSpPr/>
          <p:nvPr/>
        </p:nvSpPr>
        <p:spPr>
          <a:xfrm>
            <a:off x="5115502" y="1801482"/>
            <a:ext cx="2086083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5</a:t>
            </a: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 Business </a:t>
            </a: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Models</a:t>
            </a: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 </a:t>
            </a: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and</a:t>
            </a: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 </a:t>
            </a: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2</a:t>
            </a: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 </a:t>
            </a: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products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92" name="Retângulo 91"/>
          <p:cNvSpPr/>
          <p:nvPr/>
        </p:nvSpPr>
        <p:spPr>
          <a:xfrm>
            <a:off x="7404532" y="1801482"/>
            <a:ext cx="1177541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Dec</a:t>
            </a: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/2017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93" name="CaixaDeTexto 92"/>
          <p:cNvSpPr txBox="1"/>
          <p:nvPr/>
        </p:nvSpPr>
        <p:spPr>
          <a:xfrm>
            <a:off x="228057" y="2066583"/>
            <a:ext cx="2934475" cy="215444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numCol="1" spcCol="151200" rtlCol="0" anchor="ctr">
            <a:spAutoFit/>
          </a:bodyPr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Solução Cadastro Positivo - </a:t>
            </a:r>
            <a:r>
              <a:rPr lang="pt-BR" sz="1400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EGD</a:t>
            </a:r>
            <a:endParaRPr lang="pt-BR" sz="140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94" name="Retângulo 93"/>
          <p:cNvSpPr/>
          <p:nvPr/>
        </p:nvSpPr>
        <p:spPr>
          <a:xfrm>
            <a:off x="3275138" y="2081971"/>
            <a:ext cx="1724036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Inception </a:t>
            </a: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Solution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95" name="Retângulo 94"/>
          <p:cNvSpPr/>
          <p:nvPr/>
        </p:nvSpPr>
        <p:spPr>
          <a:xfrm>
            <a:off x="5115604" y="2081971"/>
            <a:ext cx="2086083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5 </a:t>
            </a: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solutions</a:t>
            </a: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  – 1 </a:t>
            </a: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POC</a:t>
            </a: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/</a:t>
            </a: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MVP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96" name="Retângulo 95"/>
          <p:cNvSpPr/>
          <p:nvPr/>
        </p:nvSpPr>
        <p:spPr>
          <a:xfrm>
            <a:off x="7404634" y="2081971"/>
            <a:ext cx="1177541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Feb</a:t>
            </a: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/2018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97" name="CaixaDeTexto 96"/>
          <p:cNvSpPr txBox="1"/>
          <p:nvPr/>
        </p:nvSpPr>
        <p:spPr>
          <a:xfrm>
            <a:off x="227955" y="2347074"/>
            <a:ext cx="2934475" cy="215444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numCol="1" spcCol="151200" rtlCol="0" anchor="ctr">
            <a:spAutoFit/>
          </a:bodyPr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Gestão de Portfolio - </a:t>
            </a:r>
            <a:r>
              <a:rPr lang="pt-BR" sz="1400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CS</a:t>
            </a:r>
            <a:endParaRPr lang="pt-BR" sz="140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98" name="Retângulo 97"/>
          <p:cNvSpPr/>
          <p:nvPr/>
        </p:nvSpPr>
        <p:spPr>
          <a:xfrm>
            <a:off x="3275036" y="2362461"/>
            <a:ext cx="1724036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Inception</a:t>
            </a: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 </a:t>
            </a: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Product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99" name="Retângulo 98"/>
          <p:cNvSpPr/>
          <p:nvPr/>
        </p:nvSpPr>
        <p:spPr>
          <a:xfrm>
            <a:off x="5115502" y="2362461"/>
            <a:ext cx="2086083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36 </a:t>
            </a: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features</a:t>
            </a: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 </a:t>
            </a: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and</a:t>
            </a: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 3 </a:t>
            </a: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MVPs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100" name="Retângulo 99"/>
          <p:cNvSpPr/>
          <p:nvPr/>
        </p:nvSpPr>
        <p:spPr>
          <a:xfrm>
            <a:off x="7404532" y="2362461"/>
            <a:ext cx="1177541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Mar/2018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101" name="CaixaDeTexto 100"/>
          <p:cNvSpPr txBox="1"/>
          <p:nvPr/>
        </p:nvSpPr>
        <p:spPr>
          <a:xfrm>
            <a:off x="227955" y="2627565"/>
            <a:ext cx="2934475" cy="215444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numCol="1" spcCol="151200" rtlCol="0" anchor="ctr">
            <a:spAutoFit/>
          </a:bodyPr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Gestão de Cobrança - </a:t>
            </a:r>
            <a:r>
              <a:rPr lang="pt-BR" sz="1400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CS</a:t>
            </a:r>
            <a:endParaRPr lang="pt-BR" sz="140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02" name="Retângulo 101"/>
          <p:cNvSpPr/>
          <p:nvPr/>
        </p:nvSpPr>
        <p:spPr>
          <a:xfrm>
            <a:off x="3275036" y="2642952"/>
            <a:ext cx="1724036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Inception</a:t>
            </a: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 </a:t>
            </a: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Product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103" name="Retângulo 102"/>
          <p:cNvSpPr/>
          <p:nvPr/>
        </p:nvSpPr>
        <p:spPr>
          <a:xfrm>
            <a:off x="5115502" y="2642952"/>
            <a:ext cx="2086083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48 </a:t>
            </a: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features</a:t>
            </a: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 </a:t>
            </a: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and</a:t>
            </a: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 3 </a:t>
            </a: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MVPs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104" name="Retângulo 103"/>
          <p:cNvSpPr/>
          <p:nvPr/>
        </p:nvSpPr>
        <p:spPr>
          <a:xfrm>
            <a:off x="7404532" y="2642952"/>
            <a:ext cx="1177541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Apr</a:t>
            </a: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/2018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105" name="CaixaDeTexto 104"/>
          <p:cNvSpPr txBox="1"/>
          <p:nvPr/>
        </p:nvSpPr>
        <p:spPr>
          <a:xfrm>
            <a:off x="227955" y="2908055"/>
            <a:ext cx="2934475" cy="215444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numCol="1" spcCol="151200" rtlCol="0" anchor="ctr">
            <a:spAutoFit/>
          </a:bodyPr>
          <a:lstStyle/>
          <a:p>
            <a:pPr algn="ctr" defTabSz="685800">
              <a:defRPr/>
            </a:pPr>
            <a:r>
              <a:rPr lang="pt-BR" sz="1400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PreQual</a:t>
            </a:r>
            <a:r>
              <a:rPr lang="pt-BR" sz="14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 - </a:t>
            </a:r>
            <a:r>
              <a:rPr lang="pt-BR" sz="1400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CS</a:t>
            </a:r>
            <a:endParaRPr lang="pt-BR" sz="140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06" name="Retângulo 105"/>
          <p:cNvSpPr/>
          <p:nvPr/>
        </p:nvSpPr>
        <p:spPr>
          <a:xfrm>
            <a:off x="3275036" y="2923442"/>
            <a:ext cx="1724036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Inception</a:t>
            </a: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 </a:t>
            </a: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Product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107" name="Retângulo 106"/>
          <p:cNvSpPr/>
          <p:nvPr/>
        </p:nvSpPr>
        <p:spPr>
          <a:xfrm>
            <a:off x="5115502" y="2923442"/>
            <a:ext cx="2086083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32 </a:t>
            </a: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features</a:t>
            </a: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 </a:t>
            </a: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and</a:t>
            </a: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 </a:t>
            </a: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3 </a:t>
            </a: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MVPs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108" name="Retângulo 107"/>
          <p:cNvSpPr/>
          <p:nvPr/>
        </p:nvSpPr>
        <p:spPr>
          <a:xfrm>
            <a:off x="7404532" y="2923442"/>
            <a:ext cx="1177541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Apr</a:t>
            </a: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/2018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109" name="CaixaDeTexto 108"/>
          <p:cNvSpPr txBox="1"/>
          <p:nvPr/>
        </p:nvSpPr>
        <p:spPr>
          <a:xfrm>
            <a:off x="227955" y="3188544"/>
            <a:ext cx="2934475" cy="2154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numCol="1" spcCol="151200" rtlCol="0" anchor="ctr">
            <a:spAutoFit/>
          </a:bodyPr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Tela única - Vendas</a:t>
            </a:r>
          </a:p>
        </p:txBody>
      </p:sp>
      <p:sp>
        <p:nvSpPr>
          <p:cNvPr id="110" name="Retângulo 109"/>
          <p:cNvSpPr/>
          <p:nvPr/>
        </p:nvSpPr>
        <p:spPr>
          <a:xfrm>
            <a:off x="3275036" y="3203931"/>
            <a:ext cx="1724036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Inception</a:t>
            </a: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 </a:t>
            </a: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Solution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111" name="Retângulo 110"/>
          <p:cNvSpPr/>
          <p:nvPr/>
        </p:nvSpPr>
        <p:spPr>
          <a:xfrm>
            <a:off x="5115502" y="3203931"/>
            <a:ext cx="2086083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-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112" name="Retângulo 111"/>
          <p:cNvSpPr/>
          <p:nvPr/>
        </p:nvSpPr>
        <p:spPr>
          <a:xfrm>
            <a:off x="7404532" y="3203931"/>
            <a:ext cx="1177541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May/2018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113" name="CaixaDeTexto 112"/>
          <p:cNvSpPr txBox="1"/>
          <p:nvPr/>
        </p:nvSpPr>
        <p:spPr>
          <a:xfrm>
            <a:off x="227955" y="3469034"/>
            <a:ext cx="2934475" cy="2154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numCol="1" spcCol="151200" rtlCol="0" anchor="ctr">
            <a:spAutoFit/>
          </a:bodyPr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Governança Dados - </a:t>
            </a:r>
            <a:r>
              <a:rPr lang="pt-BR" sz="1400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EGD</a:t>
            </a:r>
            <a:endParaRPr lang="pt-BR" sz="140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14" name="Retângulo 113"/>
          <p:cNvSpPr/>
          <p:nvPr/>
        </p:nvSpPr>
        <p:spPr>
          <a:xfrm>
            <a:off x="3275036" y="3484421"/>
            <a:ext cx="1724036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Inception</a:t>
            </a: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 </a:t>
            </a: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IDEAS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115" name="Retângulo 114"/>
          <p:cNvSpPr/>
          <p:nvPr/>
        </p:nvSpPr>
        <p:spPr>
          <a:xfrm>
            <a:off x="5115502" y="3484421"/>
            <a:ext cx="2086083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-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116" name="Retângulo 115"/>
          <p:cNvSpPr/>
          <p:nvPr/>
        </p:nvSpPr>
        <p:spPr>
          <a:xfrm>
            <a:off x="7404532" y="3484421"/>
            <a:ext cx="1177541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Mai/2018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117" name="CaixaDeTexto 116"/>
          <p:cNvSpPr txBox="1"/>
          <p:nvPr/>
        </p:nvSpPr>
        <p:spPr>
          <a:xfrm>
            <a:off x="227955" y="3749523"/>
            <a:ext cx="2934475" cy="2154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numCol="1" spcCol="151200" rtlCol="0" anchor="ctr">
            <a:spAutoFit/>
          </a:bodyPr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Positivo Produto - </a:t>
            </a:r>
            <a:r>
              <a:rPr lang="pt-BR" sz="1400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CS</a:t>
            </a:r>
            <a:endParaRPr lang="pt-BR" sz="140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18" name="Retângulo 117"/>
          <p:cNvSpPr/>
          <p:nvPr/>
        </p:nvSpPr>
        <p:spPr>
          <a:xfrm>
            <a:off x="3275036" y="3764910"/>
            <a:ext cx="1724036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Inception</a:t>
            </a: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 </a:t>
            </a: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Product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119" name="Retângulo 118"/>
          <p:cNvSpPr/>
          <p:nvPr/>
        </p:nvSpPr>
        <p:spPr>
          <a:xfrm>
            <a:off x="5115502" y="3764910"/>
            <a:ext cx="2086083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-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120" name="Retângulo 119"/>
          <p:cNvSpPr/>
          <p:nvPr/>
        </p:nvSpPr>
        <p:spPr>
          <a:xfrm>
            <a:off x="7404532" y="3764910"/>
            <a:ext cx="1177541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Mai/2018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121" name="CaixaDeTexto 120"/>
          <p:cNvSpPr txBox="1"/>
          <p:nvPr/>
        </p:nvSpPr>
        <p:spPr>
          <a:xfrm>
            <a:off x="227955" y="4030014"/>
            <a:ext cx="2934475" cy="2154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lIns="0" tIns="0" rIns="0" bIns="0" numCol="1" spcCol="151200" rtlCol="0" anchor="ctr">
            <a:spAutoFit/>
          </a:bodyPr>
          <a:lstStyle/>
          <a:p>
            <a:pPr algn="ctr" defTabSz="685800">
              <a:defRPr/>
            </a:pPr>
            <a:r>
              <a:rPr lang="pt-BR" sz="14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Positivo Dispute - </a:t>
            </a:r>
            <a:r>
              <a:rPr lang="pt-BR" sz="1400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EGD</a:t>
            </a:r>
            <a:endParaRPr lang="pt-BR" sz="140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22" name="Retângulo 121"/>
          <p:cNvSpPr/>
          <p:nvPr/>
        </p:nvSpPr>
        <p:spPr>
          <a:xfrm>
            <a:off x="3275036" y="4045401"/>
            <a:ext cx="1724036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TBD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123" name="Retângulo 122"/>
          <p:cNvSpPr/>
          <p:nvPr/>
        </p:nvSpPr>
        <p:spPr>
          <a:xfrm>
            <a:off x="5115502" y="4045401"/>
            <a:ext cx="2086083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-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124" name="Retângulo 123"/>
          <p:cNvSpPr/>
          <p:nvPr/>
        </p:nvSpPr>
        <p:spPr>
          <a:xfrm>
            <a:off x="7404532" y="4045401"/>
            <a:ext cx="1177541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TBD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125" name="CaixaDeTexto 124"/>
          <p:cNvSpPr txBox="1"/>
          <p:nvPr/>
        </p:nvSpPr>
        <p:spPr>
          <a:xfrm>
            <a:off x="227955" y="4322045"/>
            <a:ext cx="2934475" cy="21544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lIns="0" tIns="0" rIns="0" bIns="0" numCol="1" spcCol="151200" rtlCol="0" anchor="ctr">
            <a:spAutoFit/>
          </a:bodyPr>
          <a:lstStyle/>
          <a:p>
            <a:pPr algn="ctr" defTabSz="685800">
              <a:defRPr/>
            </a:pPr>
            <a:r>
              <a:rPr lang="pt-BR" sz="1400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TBD</a:t>
            </a:r>
            <a:endParaRPr lang="pt-BR" sz="140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26" name="Retângulo 125"/>
          <p:cNvSpPr/>
          <p:nvPr/>
        </p:nvSpPr>
        <p:spPr>
          <a:xfrm>
            <a:off x="3275036" y="4337432"/>
            <a:ext cx="1724036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TBD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127" name="Retângulo 126"/>
          <p:cNvSpPr/>
          <p:nvPr/>
        </p:nvSpPr>
        <p:spPr>
          <a:xfrm>
            <a:off x="5115502" y="4337432"/>
            <a:ext cx="2086083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-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128" name="Retângulo 127"/>
          <p:cNvSpPr/>
          <p:nvPr/>
        </p:nvSpPr>
        <p:spPr>
          <a:xfrm>
            <a:off x="7404532" y="4337432"/>
            <a:ext cx="1177541" cy="2308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900" b="1" dirty="0" err="1">
                <a:solidFill>
                  <a:srgbClr val="26478D"/>
                </a:solidFill>
                <a:latin typeface="Century Gothic" panose="020B0502020202020204" pitchFamily="34" charset="0"/>
              </a:rPr>
              <a:t>Jun</a:t>
            </a:r>
            <a:r>
              <a:rPr lang="pt-BR" sz="900" b="1" dirty="0">
                <a:solidFill>
                  <a:srgbClr val="26478D"/>
                </a:solidFill>
                <a:latin typeface="Century Gothic" panose="020B0502020202020204" pitchFamily="34" charset="0"/>
              </a:rPr>
              <a:t>/2018</a:t>
            </a:r>
            <a:endParaRPr lang="pt-BR" sz="900" b="1" dirty="0">
              <a:solidFill>
                <a:srgbClr val="26478D"/>
              </a:solidFill>
              <a:latin typeface="Century Gothic" panose="020B0502020202020204" pitchFamily="34" charset="0"/>
            </a:endParaRPr>
          </a:p>
        </p:txBody>
      </p:sp>
      <p:sp>
        <p:nvSpPr>
          <p:cNvPr id="129" name="CaixaDeTexto 128"/>
          <p:cNvSpPr txBox="1"/>
          <p:nvPr/>
        </p:nvSpPr>
        <p:spPr>
          <a:xfrm>
            <a:off x="7998522" y="536812"/>
            <a:ext cx="782093" cy="161583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numCol="1" spcCol="151200" rtlCol="0" anchor="ctr">
            <a:spAutoFit/>
          </a:bodyPr>
          <a:lstStyle/>
          <a:p>
            <a:pPr algn="ctr" defTabSz="685800">
              <a:defRPr/>
            </a:pPr>
            <a:r>
              <a:rPr lang="pt-BR" sz="1050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Done</a:t>
            </a:r>
            <a:endParaRPr lang="pt-BR" sz="105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30" name="CaixaDeTexto 129"/>
          <p:cNvSpPr txBox="1"/>
          <p:nvPr/>
        </p:nvSpPr>
        <p:spPr>
          <a:xfrm>
            <a:off x="7998522" y="731620"/>
            <a:ext cx="782093" cy="16158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numCol="1" spcCol="151200" rtlCol="0" anchor="ctr">
            <a:spAutoFit/>
          </a:bodyPr>
          <a:lstStyle/>
          <a:p>
            <a:pPr algn="ctr" defTabSz="685800">
              <a:defRPr/>
            </a:pPr>
            <a:r>
              <a:rPr lang="pt-BR" sz="1050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Booked</a:t>
            </a:r>
            <a:endParaRPr lang="pt-BR" sz="105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31" name="CaixaDeTexto 130"/>
          <p:cNvSpPr txBox="1"/>
          <p:nvPr/>
        </p:nvSpPr>
        <p:spPr>
          <a:xfrm>
            <a:off x="7998522" y="948223"/>
            <a:ext cx="782093" cy="16158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lIns="0" tIns="0" rIns="0" bIns="0" numCol="1" spcCol="151200" rtlCol="0" anchor="ctr">
            <a:spAutoFit/>
          </a:bodyPr>
          <a:lstStyle/>
          <a:p>
            <a:pPr algn="ctr" defTabSz="685800">
              <a:defRPr/>
            </a:pPr>
            <a:r>
              <a:rPr lang="pt-BR" sz="1050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TBD</a:t>
            </a:r>
            <a:endParaRPr lang="pt-BR" sz="105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27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m 4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6"/>
            <a:ext cx="9144000" cy="5714893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28057" y="395037"/>
            <a:ext cx="7024923" cy="75575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Inception:</a:t>
            </a:r>
            <a:r>
              <a:rPr lang="en-US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feedbacks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7" name="Texto Explicativo Retangular com Cantos Arredondados 46"/>
          <p:cNvSpPr/>
          <p:nvPr/>
        </p:nvSpPr>
        <p:spPr>
          <a:xfrm>
            <a:off x="3219361" y="2430597"/>
            <a:ext cx="2256701" cy="1413153"/>
          </a:xfrm>
          <a:prstGeom prst="wedgeRoundRectCallout">
            <a:avLst>
              <a:gd name="adj1" fmla="val 15958"/>
              <a:gd name="adj2" fmla="val -85566"/>
              <a:gd name="adj3" fmla="val 16667"/>
            </a:avLst>
          </a:prstGeom>
          <a:solidFill>
            <a:srgbClr val="6699FF">
              <a:alpha val="80000"/>
            </a:srgb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“ </a:t>
            </a:r>
            <a:r>
              <a:rPr lang="pt-BR" sz="1100" u="sng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Finalmente passamos a aceitar novos </a:t>
            </a:r>
            <a:r>
              <a:rPr lang="pt-BR" sz="1100" u="sng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conceitos</a:t>
            </a: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, </a:t>
            </a: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olhar o mercado em conjunto e mensurar riscos com </a:t>
            </a: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maturidade.“</a:t>
            </a:r>
          </a:p>
          <a:p>
            <a:pPr algn="r" defTabSz="685800">
              <a:defRPr/>
            </a:pPr>
            <a:r>
              <a:rPr lang="pt-BR" sz="1100" b="1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Andrea </a:t>
            </a:r>
            <a:r>
              <a:rPr lang="pt-BR" sz="1100" b="1" dirty="0" err="1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Pompermayer</a:t>
            </a:r>
            <a:r>
              <a:rPr lang="pt-BR" sz="1100" b="1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– Sales </a:t>
            </a:r>
            <a:r>
              <a:rPr lang="pt-BR" sz="1100" b="1" dirty="0" err="1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Director</a:t>
            </a:r>
            <a:endParaRPr lang="pt-BR" sz="1100" b="1" dirty="0">
              <a:solidFill>
                <a:schemeClr val="bg1"/>
              </a:solidFill>
              <a:latin typeface="Century Gothic" panose="020B0502020202020204" pitchFamily="34" charset="0"/>
              <a:ea typeface="Calibri" panose="020F0502020204030204" pitchFamily="34" charset="0"/>
            </a:endParaRPr>
          </a:p>
        </p:txBody>
      </p:sp>
      <p:sp>
        <p:nvSpPr>
          <p:cNvPr id="48" name="Texto Explicativo Retangular com Cantos Arredondados 47"/>
          <p:cNvSpPr/>
          <p:nvPr/>
        </p:nvSpPr>
        <p:spPr>
          <a:xfrm>
            <a:off x="6408781" y="2857552"/>
            <a:ext cx="2601413" cy="2536865"/>
          </a:xfrm>
          <a:prstGeom prst="wedgeRoundRectCallout">
            <a:avLst>
              <a:gd name="adj1" fmla="val -57079"/>
              <a:gd name="adj2" fmla="val -2"/>
              <a:gd name="adj3" fmla="val 16667"/>
            </a:avLst>
          </a:prstGeom>
          <a:solidFill>
            <a:srgbClr val="6699FF">
              <a:alpha val="80000"/>
            </a:srgb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“</a:t>
            </a:r>
            <a:r>
              <a:rPr lang="pt-BR" sz="1100" u="sng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O  </a:t>
            </a:r>
            <a:r>
              <a:rPr lang="pt-BR" sz="1100" u="sng" dirty="0" err="1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inception</a:t>
            </a:r>
            <a:r>
              <a:rPr lang="pt-BR" sz="1100" u="sng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possibilitou uma rápida integração entre pessoas de diferentes áreas e o desenvolvimento de uma visão única </a:t>
            </a: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dos desafios e soluções.  Como desdobramento, partimos para uma </a:t>
            </a:r>
            <a:r>
              <a:rPr lang="pt-BR" sz="1100" dirty="0" err="1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POC</a:t>
            </a: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com prazo bastante  reduzido, mas com  qualidade superior de entrega. </a:t>
            </a: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Muito </a:t>
            </a: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bom</a:t>
            </a: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!“</a:t>
            </a:r>
          </a:p>
          <a:p>
            <a:pPr algn="r" defTabSz="685800">
              <a:defRPr/>
            </a:pPr>
            <a:r>
              <a:rPr lang="pt-BR" sz="1100" b="1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Leila Martins – </a:t>
            </a:r>
            <a:r>
              <a:rPr lang="pt-BR" sz="1100" b="1" dirty="0" err="1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Operation</a:t>
            </a:r>
            <a:r>
              <a:rPr lang="pt-BR" sz="1100" b="1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pt-BR" sz="1100" b="1" dirty="0" err="1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Director</a:t>
            </a:r>
            <a:endParaRPr lang="pt-BR" sz="1100" b="1" dirty="0">
              <a:solidFill>
                <a:schemeClr val="bg1"/>
              </a:solidFill>
              <a:latin typeface="Century Gothic" panose="020B0502020202020204" pitchFamily="34" charset="0"/>
              <a:ea typeface="Calibri" panose="020F0502020204030204" pitchFamily="34" charset="0"/>
            </a:endParaRPr>
          </a:p>
        </p:txBody>
      </p:sp>
      <p:sp>
        <p:nvSpPr>
          <p:cNvPr id="49" name="Texto Explicativo Retangular com Cantos Arredondados 48"/>
          <p:cNvSpPr/>
          <p:nvPr/>
        </p:nvSpPr>
        <p:spPr>
          <a:xfrm>
            <a:off x="6427842" y="395037"/>
            <a:ext cx="2379143" cy="2162294"/>
          </a:xfrm>
          <a:prstGeom prst="wedgeRoundRectCallout">
            <a:avLst>
              <a:gd name="adj1" fmla="val -63153"/>
              <a:gd name="adj2" fmla="val 52026"/>
              <a:gd name="adj3" fmla="val 16667"/>
            </a:avLst>
          </a:prstGeom>
          <a:solidFill>
            <a:srgbClr val="6699FF">
              <a:alpha val="80000"/>
            </a:srgb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“Achei muito </a:t>
            </a: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ricas </a:t>
            </a: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as </a:t>
            </a: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discussões </a:t>
            </a: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do </a:t>
            </a:r>
            <a:r>
              <a:rPr lang="pt-BR" sz="1100" dirty="0" err="1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inception</a:t>
            </a: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, pois conseguimos transformar as ideias dos gerentes de produtos em </a:t>
            </a:r>
            <a:r>
              <a:rPr lang="pt-BR" sz="1100" u="sng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uma solução pré-qualificada pelos nossos clientes</a:t>
            </a: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, </a:t>
            </a:r>
            <a:r>
              <a:rPr lang="pt-BR" sz="1100" u="sng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com certeza a nossa ida mercado será muito mais </a:t>
            </a:r>
            <a:r>
              <a:rPr lang="pt-BR" sz="1100" u="sng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direcionada</a:t>
            </a: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.“</a:t>
            </a:r>
          </a:p>
          <a:p>
            <a:pPr algn="ctr" defTabSz="685800">
              <a:defRPr/>
            </a:pPr>
            <a:r>
              <a:rPr lang="pt-BR" sz="1100" b="1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Gustavo Oliveira – Sales </a:t>
            </a:r>
            <a:r>
              <a:rPr lang="pt-BR" sz="1100" b="1" dirty="0" err="1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Director</a:t>
            </a:r>
            <a:endParaRPr lang="pt-BR" sz="1100" b="1" dirty="0">
              <a:solidFill>
                <a:schemeClr val="bg1"/>
              </a:solidFill>
              <a:latin typeface="Century Gothic" panose="020B0502020202020204" pitchFamily="34" charset="0"/>
              <a:ea typeface="Calibri" panose="020F0502020204030204" pitchFamily="34" charset="0"/>
            </a:endParaRPr>
          </a:p>
        </p:txBody>
      </p:sp>
      <p:sp>
        <p:nvSpPr>
          <p:cNvPr id="50" name="Texto Explicativo Retangular com Cantos Arredondados 49"/>
          <p:cNvSpPr/>
          <p:nvPr/>
        </p:nvSpPr>
        <p:spPr>
          <a:xfrm>
            <a:off x="334530" y="1042831"/>
            <a:ext cx="3096221" cy="1038582"/>
          </a:xfrm>
          <a:prstGeom prst="wedgeRoundRectCallout">
            <a:avLst>
              <a:gd name="adj1" fmla="val 41107"/>
              <a:gd name="adj2" fmla="val 79592"/>
              <a:gd name="adj3" fmla="val 16667"/>
            </a:avLst>
          </a:prstGeom>
          <a:solidFill>
            <a:srgbClr val="6699FF">
              <a:alpha val="80000"/>
            </a:srgb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“</a:t>
            </a:r>
            <a:r>
              <a:rPr lang="pt-BR" sz="1100" u="sng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O que a gente viu com o método é o que esperamos para o futuro</a:t>
            </a: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. Fiquei bem satisfeita com isso. Excelente trabalho! Parabéns!“</a:t>
            </a:r>
          </a:p>
          <a:p>
            <a:pPr algn="r" defTabSz="685800">
              <a:defRPr/>
            </a:pPr>
            <a:r>
              <a:rPr lang="pt-BR" sz="1100" b="1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Ester  Gusmão – Carrefour</a:t>
            </a:r>
            <a:endParaRPr lang="pt-BR" sz="1100" b="1" dirty="0">
              <a:solidFill>
                <a:schemeClr val="bg1"/>
              </a:solidFill>
              <a:latin typeface="Century Gothic" panose="020B0502020202020204" pitchFamily="34" charset="0"/>
              <a:ea typeface="Calibri" panose="020F0502020204030204" pitchFamily="34" charset="0"/>
            </a:endParaRPr>
          </a:p>
        </p:txBody>
      </p:sp>
      <p:sp>
        <p:nvSpPr>
          <p:cNvPr id="51" name="Texto Explicativo Retangular com Cantos Arredondados 50"/>
          <p:cNvSpPr/>
          <p:nvPr/>
        </p:nvSpPr>
        <p:spPr>
          <a:xfrm>
            <a:off x="2662989" y="4192934"/>
            <a:ext cx="3503696" cy="1413153"/>
          </a:xfrm>
          <a:prstGeom prst="wedgeRoundRectCallout">
            <a:avLst>
              <a:gd name="adj1" fmla="val -29358"/>
              <a:gd name="adj2" fmla="val -66250"/>
              <a:gd name="adj3" fmla="val 16667"/>
            </a:avLst>
          </a:prstGeom>
          <a:solidFill>
            <a:srgbClr val="6699FF">
              <a:alpha val="80000"/>
            </a:srgb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“</a:t>
            </a:r>
            <a:r>
              <a:rPr lang="pt-BR" sz="1100" u="sng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Já aplicamos outras vezes a metodologia para concepção de projetos, mas não da forma que vocês conseguiram conduzir aqui. Vejo aqui uma evolução da metodologia. Fiquei impressionado</a:t>
            </a: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.“</a:t>
            </a:r>
          </a:p>
          <a:p>
            <a:pPr algn="r" defTabSz="685800">
              <a:defRPr/>
            </a:pPr>
            <a:r>
              <a:rPr lang="pt-BR" sz="1100" b="1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Waldomiro Filho – Consultor de Crédito - Via Varejo</a:t>
            </a:r>
            <a:endParaRPr lang="pt-BR" sz="1100" b="1" dirty="0">
              <a:solidFill>
                <a:schemeClr val="bg1"/>
              </a:solidFill>
              <a:latin typeface="Century Gothic" panose="020B0502020202020204" pitchFamily="34" charset="0"/>
              <a:ea typeface="Calibri" panose="020F0502020204030204" pitchFamily="34" charset="0"/>
            </a:endParaRPr>
          </a:p>
        </p:txBody>
      </p:sp>
      <p:sp>
        <p:nvSpPr>
          <p:cNvPr id="52" name="Texto Explicativo Retangular com Cantos Arredondados 51"/>
          <p:cNvSpPr/>
          <p:nvPr/>
        </p:nvSpPr>
        <p:spPr>
          <a:xfrm>
            <a:off x="95071" y="2729207"/>
            <a:ext cx="2336078" cy="2676525"/>
          </a:xfrm>
          <a:prstGeom prst="wedgeRoundRectCallout">
            <a:avLst>
              <a:gd name="adj1" fmla="val 66396"/>
              <a:gd name="adj2" fmla="val -19690"/>
              <a:gd name="adj3" fmla="val 16667"/>
            </a:avLst>
          </a:prstGeom>
          <a:solidFill>
            <a:srgbClr val="6699FF">
              <a:alpha val="80000"/>
            </a:srgb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“O </a:t>
            </a:r>
            <a:r>
              <a:rPr lang="pt-BR" sz="1100" dirty="0" err="1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Inception</a:t>
            </a: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é uma imersão valiosa onde o </a:t>
            </a:r>
            <a:r>
              <a:rPr lang="pt-BR" sz="1100" u="sng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time Serasa </a:t>
            </a:r>
            <a:r>
              <a:rPr lang="pt-BR" sz="1100" u="sng" dirty="0" err="1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Experian</a:t>
            </a:r>
            <a:r>
              <a:rPr lang="pt-BR" sz="1100" u="sng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, </a:t>
            </a:r>
            <a:r>
              <a:rPr lang="pt-BR" sz="1100" u="sng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junto a seus principais clientes</a:t>
            </a: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, identificam as principais necessidades do mercado e debatem ideais para o desenvolvimento de novas soluções</a:t>
            </a: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. Um </a:t>
            </a: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projeto ágil e conduzido através de entregas </a:t>
            </a: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rápidas. </a:t>
            </a:r>
            <a:r>
              <a:rPr lang="pt-BR" sz="1100" u="sng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Ótima </a:t>
            </a:r>
            <a:r>
              <a:rPr lang="pt-BR" sz="1100" u="sng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metodologia e </a:t>
            </a:r>
            <a:r>
              <a:rPr lang="pt-BR" sz="1100" u="sng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execução</a:t>
            </a: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.“</a:t>
            </a:r>
          </a:p>
          <a:p>
            <a:pPr algn="r" defTabSz="685800">
              <a:defRPr/>
            </a:pPr>
            <a:r>
              <a:rPr lang="pt-BR" sz="1100" b="1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Fernando Galbiatti – </a:t>
            </a:r>
            <a:r>
              <a:rPr lang="pt-BR" sz="1100" b="1" dirty="0" err="1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CS</a:t>
            </a:r>
            <a:r>
              <a:rPr lang="pt-BR" sz="1100" b="1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pt-BR" sz="1100" b="1" dirty="0" err="1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Sr</a:t>
            </a:r>
            <a:r>
              <a:rPr lang="pt-BR" sz="1100" b="1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Manager</a:t>
            </a:r>
            <a:endParaRPr lang="pt-BR" sz="1100" b="1" dirty="0">
              <a:solidFill>
                <a:schemeClr val="bg1"/>
              </a:solidFill>
              <a:latin typeface="Century Gothic" panose="020B0502020202020204" pitchFamily="34" charset="0"/>
              <a:ea typeface="Calibri" panose="020F0502020204030204" pitchFamily="34" charset="0"/>
            </a:endParaRPr>
          </a:p>
        </p:txBody>
      </p:sp>
      <p:sp>
        <p:nvSpPr>
          <p:cNvPr id="53" name="Texto Explicativo Retangular com Cantos Arredondados 52"/>
          <p:cNvSpPr/>
          <p:nvPr/>
        </p:nvSpPr>
        <p:spPr>
          <a:xfrm>
            <a:off x="3740519" y="225452"/>
            <a:ext cx="2199224" cy="1413153"/>
          </a:xfrm>
          <a:prstGeom prst="wedgeRoundRectCallout">
            <a:avLst>
              <a:gd name="adj1" fmla="val -25437"/>
              <a:gd name="adj2" fmla="val 64677"/>
              <a:gd name="adj3" fmla="val 16667"/>
            </a:avLst>
          </a:prstGeom>
          <a:solidFill>
            <a:srgbClr val="6699FF">
              <a:alpha val="80000"/>
            </a:srgb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r" defTabSz="685800">
              <a:defRPr/>
            </a:pP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“Olhando pro método e pra tudo que foi feito, com certeza teremos um produto muito bacana. </a:t>
            </a:r>
            <a:r>
              <a:rPr lang="pt-BR" sz="1100" u="sng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Isso vai gerar muitos negócios lá dentro</a:t>
            </a:r>
            <a:r>
              <a:rPr lang="pt-BR" sz="1100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!“</a:t>
            </a:r>
          </a:p>
          <a:p>
            <a:pPr algn="r" defTabSz="685800">
              <a:defRPr/>
            </a:pPr>
            <a:r>
              <a:rPr lang="pt-BR" sz="1100" b="1" dirty="0">
                <a:solidFill>
                  <a:schemeClr val="bg1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Claudinei  Silva – Carrefour</a:t>
            </a:r>
            <a:endParaRPr lang="pt-BR" sz="1100" b="1" dirty="0">
              <a:solidFill>
                <a:schemeClr val="bg1"/>
              </a:solidFill>
              <a:latin typeface="Century Gothic" panose="020B05020202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87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"/>
            <a:ext cx="9144000" cy="5714786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269273" y="364994"/>
            <a:ext cx="6724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PROJECT </a:t>
            </a: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POC – Positive Data (</a:t>
            </a:r>
            <a:r>
              <a:rPr lang="pt-BR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Roadmap</a:t>
            </a: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2696477" y="810845"/>
            <a:ext cx="65" cy="553998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pPr algn="ctr"/>
            <a:endParaRPr lang="pt-BR" sz="3600" b="1" dirty="0" smtClean="0">
              <a:solidFill>
                <a:srgbClr val="FF0000"/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1024399" y="2348457"/>
            <a:ext cx="1301471" cy="446111"/>
          </a:xfrm>
          <a:prstGeom prst="rect">
            <a:avLst/>
          </a:prstGeom>
          <a:solidFill>
            <a:srgbClr val="82519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r>
              <a:rPr lang="pt-BR" sz="900" dirty="0">
                <a:solidFill>
                  <a:srgbClr val="FFFFFF"/>
                </a:solidFill>
                <a:latin typeface="Century Gothic" panose="020B0502020202020204" pitchFamily="34" charset="0"/>
              </a:rPr>
              <a:t>ARCHIVE PROCESSING</a:t>
            </a:r>
          </a:p>
        </p:txBody>
      </p:sp>
      <p:sp>
        <p:nvSpPr>
          <p:cNvPr id="20" name="Retângulo de cantos arredondados 260"/>
          <p:cNvSpPr/>
          <p:nvPr/>
        </p:nvSpPr>
        <p:spPr>
          <a:xfrm>
            <a:off x="2402068" y="1972599"/>
            <a:ext cx="853802" cy="31589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r>
              <a:rPr lang="pt-BR" sz="900" dirty="0">
                <a:solidFill>
                  <a:srgbClr val="FFFFFF"/>
                </a:solidFill>
                <a:latin typeface="Century Gothic" panose="020B0502020202020204" pitchFamily="34" charset="0"/>
              </a:rPr>
              <a:t>SPRINT ZERO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1024399" y="2882165"/>
            <a:ext cx="1301471" cy="446111"/>
          </a:xfrm>
          <a:prstGeom prst="rect">
            <a:avLst/>
          </a:prstGeom>
          <a:solidFill>
            <a:srgbClr val="82519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r>
              <a:rPr lang="pt-BR" sz="900" dirty="0">
                <a:solidFill>
                  <a:srgbClr val="FFFFFF"/>
                </a:solidFill>
                <a:latin typeface="Century Gothic" panose="020B0502020202020204" pitchFamily="34" charset="0"/>
              </a:rPr>
              <a:t>INTEGRATION</a:t>
            </a:r>
            <a:endParaRPr lang="pt-BR" sz="788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1024399" y="3415873"/>
            <a:ext cx="1301471" cy="446111"/>
          </a:xfrm>
          <a:prstGeom prst="rect">
            <a:avLst/>
          </a:prstGeom>
          <a:solidFill>
            <a:srgbClr val="82519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r>
              <a:rPr lang="pt-BR" sz="900" dirty="0">
                <a:solidFill>
                  <a:srgbClr val="FFFFFF"/>
                </a:solidFill>
                <a:latin typeface="Century Gothic" panose="020B0502020202020204" pitchFamily="34" charset="0"/>
              </a:rPr>
              <a:t>RECEIPT AND RETURN OF FILE</a:t>
            </a:r>
            <a:endParaRPr lang="pt-BR" sz="788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1024399" y="3949582"/>
            <a:ext cx="1301471" cy="446111"/>
          </a:xfrm>
          <a:prstGeom prst="rect">
            <a:avLst/>
          </a:prstGeom>
          <a:solidFill>
            <a:srgbClr val="82519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r>
              <a:rPr lang="pt-BR" sz="900" dirty="0">
                <a:solidFill>
                  <a:srgbClr val="FFFFFF"/>
                </a:solidFill>
                <a:latin typeface="Century Gothic" panose="020B0502020202020204" pitchFamily="34" charset="0"/>
              </a:rPr>
              <a:t>QUERY </a:t>
            </a:r>
            <a:endParaRPr lang="pt-BR" sz="788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1024399" y="4483291"/>
            <a:ext cx="1301471" cy="44611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r>
              <a:rPr lang="pt-BR" sz="900" b="1" i="1" dirty="0">
                <a:solidFill>
                  <a:srgbClr val="FFFFFF"/>
                </a:solidFill>
                <a:latin typeface="Century Gothic" panose="020B0502020202020204" pitchFamily="34" charset="0"/>
              </a:rPr>
              <a:t>ENVIRONMENT FOR THE POC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3200541" y="1625279"/>
            <a:ext cx="775410" cy="238391"/>
          </a:xfrm>
          <a:prstGeom prst="rect">
            <a:avLst/>
          </a:prstGeom>
          <a:solidFill>
            <a:srgbClr val="825193"/>
          </a:solidFill>
          <a:ln>
            <a:solidFill>
              <a:schemeClr val="bg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r>
              <a:rPr lang="pt-BR" sz="900" dirty="0">
                <a:solidFill>
                  <a:srgbClr val="FFFFFF"/>
                </a:solidFill>
                <a:latin typeface="Century Gothic" panose="020B0502020202020204" pitchFamily="34" charset="0"/>
              </a:rPr>
              <a:t>S1</a:t>
            </a:r>
          </a:p>
        </p:txBody>
      </p:sp>
      <p:sp>
        <p:nvSpPr>
          <p:cNvPr id="26" name="Retângulo 25"/>
          <p:cNvSpPr/>
          <p:nvPr/>
        </p:nvSpPr>
        <p:spPr>
          <a:xfrm>
            <a:off x="3194672" y="1366704"/>
            <a:ext cx="3128174" cy="238391"/>
          </a:xfrm>
          <a:prstGeom prst="rect">
            <a:avLst/>
          </a:prstGeom>
          <a:solidFill>
            <a:srgbClr val="825193"/>
          </a:solidFill>
          <a:ln>
            <a:solidFill>
              <a:schemeClr val="bg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r>
              <a:rPr lang="pt-BR" sz="900" dirty="0">
                <a:solidFill>
                  <a:srgbClr val="FFFFFF"/>
                </a:solidFill>
                <a:latin typeface="Century Gothic" panose="020B0502020202020204" pitchFamily="34" charset="0"/>
              </a:rPr>
              <a:t>MARCH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3988772" y="1625279"/>
            <a:ext cx="775410" cy="238391"/>
          </a:xfrm>
          <a:prstGeom prst="rect">
            <a:avLst/>
          </a:prstGeom>
          <a:solidFill>
            <a:srgbClr val="825193"/>
          </a:solidFill>
          <a:ln>
            <a:solidFill>
              <a:schemeClr val="bg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r>
              <a:rPr lang="pt-BR" sz="900" dirty="0">
                <a:solidFill>
                  <a:srgbClr val="FFFFFF"/>
                </a:solidFill>
                <a:latin typeface="Century Gothic" panose="020B0502020202020204" pitchFamily="34" charset="0"/>
              </a:rPr>
              <a:t>S2</a:t>
            </a:r>
          </a:p>
        </p:txBody>
      </p:sp>
      <p:sp>
        <p:nvSpPr>
          <p:cNvPr id="28" name="Retângulo 27"/>
          <p:cNvSpPr/>
          <p:nvPr/>
        </p:nvSpPr>
        <p:spPr>
          <a:xfrm>
            <a:off x="4771023" y="1625279"/>
            <a:ext cx="775410" cy="238391"/>
          </a:xfrm>
          <a:prstGeom prst="rect">
            <a:avLst/>
          </a:prstGeom>
          <a:solidFill>
            <a:srgbClr val="825193"/>
          </a:solidFill>
          <a:ln>
            <a:solidFill>
              <a:schemeClr val="bg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r>
              <a:rPr lang="pt-BR" sz="900" dirty="0">
                <a:solidFill>
                  <a:srgbClr val="FFFFFF"/>
                </a:solidFill>
                <a:latin typeface="Century Gothic" panose="020B0502020202020204" pitchFamily="34" charset="0"/>
              </a:rPr>
              <a:t>S3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5553273" y="1625279"/>
            <a:ext cx="769572" cy="238391"/>
          </a:xfrm>
          <a:prstGeom prst="rect">
            <a:avLst/>
          </a:prstGeom>
          <a:solidFill>
            <a:srgbClr val="825193"/>
          </a:solidFill>
          <a:ln>
            <a:solidFill>
              <a:schemeClr val="bg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r>
              <a:rPr lang="pt-BR" sz="900" dirty="0">
                <a:solidFill>
                  <a:srgbClr val="FFFFFF"/>
                </a:solidFill>
                <a:latin typeface="Century Gothic" panose="020B0502020202020204" pitchFamily="34" charset="0"/>
              </a:rPr>
              <a:t>S4</a:t>
            </a:r>
          </a:p>
        </p:txBody>
      </p:sp>
      <p:sp>
        <p:nvSpPr>
          <p:cNvPr id="30" name="Retângulo de cantos arredondados 260"/>
          <p:cNvSpPr/>
          <p:nvPr/>
        </p:nvSpPr>
        <p:spPr>
          <a:xfrm>
            <a:off x="3303666" y="1972599"/>
            <a:ext cx="1431013" cy="31589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r>
              <a:rPr lang="pt-BR" sz="900" dirty="0">
                <a:solidFill>
                  <a:srgbClr val="FFFFFF"/>
                </a:solidFill>
                <a:latin typeface="Century Gothic" panose="020B0502020202020204" pitchFamily="34" charset="0"/>
              </a:rPr>
              <a:t>SPRINT  1</a:t>
            </a:r>
          </a:p>
        </p:txBody>
      </p:sp>
      <p:sp>
        <p:nvSpPr>
          <p:cNvPr id="31" name="Retângulo de cantos arredondados 260"/>
          <p:cNvSpPr/>
          <p:nvPr/>
        </p:nvSpPr>
        <p:spPr>
          <a:xfrm>
            <a:off x="4772255" y="1972599"/>
            <a:ext cx="1558663" cy="31589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r>
              <a:rPr lang="pt-BR" sz="900" dirty="0">
                <a:solidFill>
                  <a:srgbClr val="FFFFFF"/>
                </a:solidFill>
                <a:latin typeface="Century Gothic" panose="020B0502020202020204" pitchFamily="34" charset="0"/>
              </a:rPr>
              <a:t>SPRINT 2</a:t>
            </a:r>
          </a:p>
        </p:txBody>
      </p:sp>
      <p:sp>
        <p:nvSpPr>
          <p:cNvPr id="32" name="Retângulo de cantos arredondados 260"/>
          <p:cNvSpPr/>
          <p:nvPr/>
        </p:nvSpPr>
        <p:spPr>
          <a:xfrm>
            <a:off x="6364802" y="1972599"/>
            <a:ext cx="744311" cy="31589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r>
              <a:rPr lang="pt-BR" sz="900" dirty="0">
                <a:solidFill>
                  <a:srgbClr val="FFFFFF"/>
                </a:solidFill>
                <a:latin typeface="Century Gothic" panose="020B0502020202020204" pitchFamily="34" charset="0"/>
              </a:rPr>
              <a:t>SPRINT 3</a:t>
            </a:r>
          </a:p>
        </p:txBody>
      </p:sp>
      <p:sp>
        <p:nvSpPr>
          <p:cNvPr id="33" name="Retângulo 32"/>
          <p:cNvSpPr/>
          <p:nvPr/>
        </p:nvSpPr>
        <p:spPr>
          <a:xfrm>
            <a:off x="6326680" y="1366704"/>
            <a:ext cx="775410" cy="238391"/>
          </a:xfrm>
          <a:prstGeom prst="rect">
            <a:avLst/>
          </a:prstGeom>
          <a:solidFill>
            <a:srgbClr val="825193"/>
          </a:solidFill>
          <a:ln>
            <a:solidFill>
              <a:schemeClr val="bg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r>
              <a:rPr lang="pt-BR" sz="900" dirty="0">
                <a:solidFill>
                  <a:srgbClr val="FFFFFF"/>
                </a:solidFill>
                <a:latin typeface="Century Gothic" panose="020B0502020202020204" pitchFamily="34" charset="0"/>
              </a:rPr>
              <a:t>APRIL</a:t>
            </a:r>
          </a:p>
        </p:txBody>
      </p:sp>
      <p:sp>
        <p:nvSpPr>
          <p:cNvPr id="34" name="Retângulo 33"/>
          <p:cNvSpPr/>
          <p:nvPr/>
        </p:nvSpPr>
        <p:spPr>
          <a:xfrm>
            <a:off x="6329543" y="1625279"/>
            <a:ext cx="775410" cy="238391"/>
          </a:xfrm>
          <a:prstGeom prst="rect">
            <a:avLst/>
          </a:prstGeom>
          <a:solidFill>
            <a:srgbClr val="825193"/>
          </a:solidFill>
          <a:ln>
            <a:solidFill>
              <a:schemeClr val="bg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r>
              <a:rPr lang="pt-BR" sz="900" dirty="0">
                <a:solidFill>
                  <a:srgbClr val="FFFFFF"/>
                </a:solidFill>
                <a:latin typeface="Century Gothic" panose="020B0502020202020204" pitchFamily="34" charset="0"/>
              </a:rPr>
              <a:t>S1</a:t>
            </a:r>
          </a:p>
        </p:txBody>
      </p:sp>
      <p:sp>
        <p:nvSpPr>
          <p:cNvPr id="35" name="Retângulo 34"/>
          <p:cNvSpPr/>
          <p:nvPr/>
        </p:nvSpPr>
        <p:spPr>
          <a:xfrm>
            <a:off x="2415428" y="1366704"/>
            <a:ext cx="775410" cy="238391"/>
          </a:xfrm>
          <a:prstGeom prst="rect">
            <a:avLst/>
          </a:prstGeom>
          <a:solidFill>
            <a:srgbClr val="825193"/>
          </a:solidFill>
          <a:ln>
            <a:solidFill>
              <a:schemeClr val="bg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r>
              <a:rPr lang="pt-BR" sz="900" dirty="0">
                <a:solidFill>
                  <a:srgbClr val="FFFFFF"/>
                </a:solidFill>
                <a:latin typeface="Century Gothic" panose="020B0502020202020204" pitchFamily="34" charset="0"/>
              </a:rPr>
              <a:t>FEBRUARY</a:t>
            </a:r>
          </a:p>
        </p:txBody>
      </p:sp>
      <p:sp>
        <p:nvSpPr>
          <p:cNvPr id="36" name="Retângulo 35"/>
          <p:cNvSpPr/>
          <p:nvPr/>
        </p:nvSpPr>
        <p:spPr>
          <a:xfrm>
            <a:off x="2412310" y="1625279"/>
            <a:ext cx="781390" cy="238391"/>
          </a:xfrm>
          <a:prstGeom prst="rect">
            <a:avLst/>
          </a:prstGeom>
          <a:solidFill>
            <a:srgbClr val="825193"/>
          </a:solidFill>
          <a:ln>
            <a:solidFill>
              <a:schemeClr val="bg1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r>
              <a:rPr lang="pt-BR" sz="900" dirty="0">
                <a:solidFill>
                  <a:srgbClr val="FFFFFF"/>
                </a:solidFill>
                <a:latin typeface="Century Gothic" panose="020B0502020202020204" pitchFamily="34" charset="0"/>
              </a:rPr>
              <a:t>S4</a:t>
            </a:r>
          </a:p>
        </p:txBody>
      </p:sp>
      <p:sp>
        <p:nvSpPr>
          <p:cNvPr id="37" name="Retângulo de cantos arredondados 260"/>
          <p:cNvSpPr/>
          <p:nvPr/>
        </p:nvSpPr>
        <p:spPr>
          <a:xfrm>
            <a:off x="2402068" y="2368063"/>
            <a:ext cx="853802" cy="437220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pt-BR" sz="9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8" name="Retângulo de cantos arredondados 260"/>
          <p:cNvSpPr/>
          <p:nvPr/>
        </p:nvSpPr>
        <p:spPr>
          <a:xfrm>
            <a:off x="3299457" y="2911418"/>
            <a:ext cx="3816249" cy="4372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D9E2F0"/>
            </a:solidFill>
            <a:prstDash val="sysDot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pt-BR" sz="9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9" name="Retângulo de cantos arredondados 260"/>
          <p:cNvSpPr/>
          <p:nvPr/>
        </p:nvSpPr>
        <p:spPr>
          <a:xfrm>
            <a:off x="2402068" y="2899889"/>
            <a:ext cx="853802" cy="437220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pt-BR" sz="9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40" name="Retângulo de cantos arredondados 260"/>
          <p:cNvSpPr/>
          <p:nvPr/>
        </p:nvSpPr>
        <p:spPr>
          <a:xfrm>
            <a:off x="3289753" y="3435226"/>
            <a:ext cx="1443144" cy="4372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D9E2F0"/>
            </a:solidFill>
            <a:prstDash val="sysDot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pt-BR" sz="9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Retângulo de cantos arredondados 260"/>
          <p:cNvSpPr/>
          <p:nvPr/>
        </p:nvSpPr>
        <p:spPr>
          <a:xfrm>
            <a:off x="2402068" y="3431714"/>
            <a:ext cx="853802" cy="437220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pt-BR" sz="9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Retângulo de cantos arredondados 260"/>
          <p:cNvSpPr/>
          <p:nvPr/>
        </p:nvSpPr>
        <p:spPr>
          <a:xfrm>
            <a:off x="4793163" y="3951196"/>
            <a:ext cx="2322544" cy="4372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D9E2F0"/>
            </a:solidFill>
            <a:prstDash val="sysDot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pt-BR" sz="9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Retângulo de cantos arredondados 260"/>
          <p:cNvSpPr/>
          <p:nvPr/>
        </p:nvSpPr>
        <p:spPr>
          <a:xfrm>
            <a:off x="2402068" y="3963540"/>
            <a:ext cx="853802" cy="437220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pt-BR" sz="9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44" name="Retângulo de cantos arredondados 260"/>
          <p:cNvSpPr/>
          <p:nvPr/>
        </p:nvSpPr>
        <p:spPr>
          <a:xfrm>
            <a:off x="3303666" y="4495366"/>
            <a:ext cx="3798424" cy="4372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D9E2F0"/>
            </a:solidFill>
            <a:prstDash val="sysDot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pt-BR" sz="9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45" name="Retângulo de cantos arredondados 260"/>
          <p:cNvSpPr/>
          <p:nvPr/>
        </p:nvSpPr>
        <p:spPr>
          <a:xfrm>
            <a:off x="2402068" y="4495366"/>
            <a:ext cx="853802" cy="437220"/>
          </a:xfrm>
          <a:prstGeom prst="round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pt-BR" sz="9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CaixaDeTexto 45"/>
          <p:cNvSpPr txBox="1"/>
          <p:nvPr/>
        </p:nvSpPr>
        <p:spPr>
          <a:xfrm>
            <a:off x="772699" y="2465486"/>
            <a:ext cx="129844" cy="276999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pPr defTabSz="514350"/>
            <a:r>
              <a:rPr lang="pt-BR" b="1" dirty="0">
                <a:solidFill>
                  <a:srgbClr val="26478D">
                    <a:lumMod val="75000"/>
                  </a:srgbClr>
                </a:solidFill>
                <a:latin typeface="Century Gothic" panose="020B0502020202020204" pitchFamily="34" charset="0"/>
              </a:rPr>
              <a:t>1</a:t>
            </a:r>
            <a:endParaRPr lang="pt-BR" sz="1013" b="1" dirty="0">
              <a:solidFill>
                <a:srgbClr val="26478D">
                  <a:lumMod val="75000"/>
                </a:srgbClr>
              </a:solidFill>
              <a:latin typeface="Century Gothic" panose="020B0502020202020204" pitchFamily="34" charset="0"/>
            </a:endParaRPr>
          </a:p>
        </p:txBody>
      </p:sp>
      <p:sp>
        <p:nvSpPr>
          <p:cNvPr id="47" name="CaixaDeTexto 46"/>
          <p:cNvSpPr txBox="1"/>
          <p:nvPr/>
        </p:nvSpPr>
        <p:spPr>
          <a:xfrm>
            <a:off x="772699" y="2993397"/>
            <a:ext cx="129844" cy="276999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pPr defTabSz="514350"/>
            <a:r>
              <a:rPr lang="pt-BR" b="1" dirty="0">
                <a:solidFill>
                  <a:srgbClr val="26478D">
                    <a:lumMod val="75000"/>
                  </a:srgbClr>
                </a:solidFill>
                <a:latin typeface="Century Gothic" panose="020B0502020202020204" pitchFamily="34" charset="0"/>
              </a:rPr>
              <a:t>2</a:t>
            </a:r>
            <a:endParaRPr lang="pt-BR" sz="1013" b="1" dirty="0">
              <a:solidFill>
                <a:srgbClr val="26478D">
                  <a:lumMod val="75000"/>
                </a:srgbClr>
              </a:solidFill>
              <a:latin typeface="Century Gothic" panose="020B0502020202020204" pitchFamily="34" charset="0"/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772699" y="3521308"/>
            <a:ext cx="129844" cy="276999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pPr defTabSz="514350"/>
            <a:r>
              <a:rPr lang="pt-BR" b="1" dirty="0">
                <a:solidFill>
                  <a:srgbClr val="26478D">
                    <a:lumMod val="75000"/>
                  </a:srgbClr>
                </a:solidFill>
                <a:latin typeface="Century Gothic" panose="020B0502020202020204" pitchFamily="34" charset="0"/>
              </a:rPr>
              <a:t>3</a:t>
            </a:r>
            <a:endParaRPr lang="pt-BR" sz="1013" b="1" dirty="0">
              <a:solidFill>
                <a:srgbClr val="26478D">
                  <a:lumMod val="75000"/>
                </a:srgbClr>
              </a:solidFill>
              <a:latin typeface="Century Gothic" panose="020B0502020202020204" pitchFamily="34" charset="0"/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772699" y="4049218"/>
            <a:ext cx="129844" cy="276999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pPr defTabSz="514350"/>
            <a:r>
              <a:rPr lang="pt-BR" b="1" dirty="0">
                <a:solidFill>
                  <a:srgbClr val="26478D">
                    <a:lumMod val="75000"/>
                  </a:srgbClr>
                </a:solidFill>
                <a:latin typeface="Century Gothic" panose="020B0502020202020204" pitchFamily="34" charset="0"/>
              </a:rPr>
              <a:t>4</a:t>
            </a:r>
            <a:endParaRPr lang="pt-BR" sz="1013" b="1" dirty="0">
              <a:solidFill>
                <a:srgbClr val="26478D">
                  <a:lumMod val="75000"/>
                </a:srgbClr>
              </a:solidFill>
              <a:latin typeface="Century Gothic" panose="020B0502020202020204" pitchFamily="34" charset="0"/>
            </a:endParaRPr>
          </a:p>
        </p:txBody>
      </p:sp>
      <p:sp>
        <p:nvSpPr>
          <p:cNvPr id="50" name="CaixaDeTexto 49"/>
          <p:cNvSpPr txBox="1"/>
          <p:nvPr/>
        </p:nvSpPr>
        <p:spPr>
          <a:xfrm flipH="1">
            <a:off x="1235457" y="1992048"/>
            <a:ext cx="879355" cy="27699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algn="ctr" defTabSz="514350"/>
            <a:r>
              <a:rPr lang="pt-BR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Epics</a:t>
            </a:r>
            <a:endParaRPr lang="pt-BR" sz="1013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1" name="Retângulo de cantos arredondados 260"/>
          <p:cNvSpPr/>
          <p:nvPr/>
        </p:nvSpPr>
        <p:spPr>
          <a:xfrm>
            <a:off x="3299457" y="2393771"/>
            <a:ext cx="3816249" cy="4372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D9E2F0"/>
            </a:solidFill>
            <a:prstDash val="sysDot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pt-BR" sz="9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2" name="Conector reto 51"/>
          <p:cNvCxnSpPr/>
          <p:nvPr/>
        </p:nvCxnSpPr>
        <p:spPr>
          <a:xfrm>
            <a:off x="7375922" y="1932524"/>
            <a:ext cx="3692" cy="311327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Imagem 5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1550" y="4351311"/>
            <a:ext cx="570833" cy="62059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54" name="CaixaDeTexto 53"/>
          <p:cNvSpPr txBox="1"/>
          <p:nvPr/>
        </p:nvSpPr>
        <p:spPr>
          <a:xfrm>
            <a:off x="6905326" y="4478991"/>
            <a:ext cx="531636" cy="103875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algn="ctr" defTabSz="514350"/>
            <a:r>
              <a:rPr lang="pt-BR" sz="675" b="1" dirty="0">
                <a:solidFill>
                  <a:srgbClr val="FFFFFF"/>
                </a:solidFill>
                <a:latin typeface="Century Gothic" panose="020B0502020202020204" pitchFamily="34" charset="0"/>
              </a:rPr>
              <a:t>Abril</a:t>
            </a:r>
          </a:p>
        </p:txBody>
      </p:sp>
      <p:sp>
        <p:nvSpPr>
          <p:cNvPr id="55" name="CaixaDeTexto 54"/>
          <p:cNvSpPr txBox="1"/>
          <p:nvPr/>
        </p:nvSpPr>
        <p:spPr>
          <a:xfrm>
            <a:off x="6905326" y="4561440"/>
            <a:ext cx="531636" cy="415498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algn="ctr" defTabSz="514350"/>
            <a:r>
              <a:rPr lang="pt-BR" sz="2700" b="1" dirty="0">
                <a:solidFill>
                  <a:srgbClr val="575756"/>
                </a:solidFill>
                <a:latin typeface="Century Gothic" panose="020B0502020202020204" pitchFamily="34" charset="0"/>
              </a:rPr>
              <a:t>20</a:t>
            </a:r>
          </a:p>
        </p:txBody>
      </p:sp>
      <p:sp>
        <p:nvSpPr>
          <p:cNvPr id="56" name="CaixaDeTexto 55"/>
          <p:cNvSpPr txBox="1"/>
          <p:nvPr/>
        </p:nvSpPr>
        <p:spPr>
          <a:xfrm flipH="1">
            <a:off x="7061296" y="1640403"/>
            <a:ext cx="388975" cy="276999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algn="ctr" defTabSz="514350"/>
            <a:r>
              <a:rPr lang="pt-BR" b="1" dirty="0">
                <a:solidFill>
                  <a:srgbClr val="26478D">
                    <a:lumMod val="75000"/>
                  </a:srgbClr>
                </a:solidFill>
                <a:latin typeface="Century Gothic" panose="020B0502020202020204" pitchFamily="34" charset="0"/>
              </a:rPr>
              <a:t>...</a:t>
            </a:r>
            <a:endParaRPr lang="pt-BR" sz="1013" b="1" dirty="0">
              <a:solidFill>
                <a:srgbClr val="26478D">
                  <a:lumMod val="75000"/>
                </a:srgb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7" name="Imagem 5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629" y="4366433"/>
            <a:ext cx="570833" cy="62059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58" name="CaixaDeTexto 57"/>
          <p:cNvSpPr txBox="1"/>
          <p:nvPr/>
        </p:nvSpPr>
        <p:spPr>
          <a:xfrm>
            <a:off x="6280405" y="4494114"/>
            <a:ext cx="531636" cy="103875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algn="ctr" defTabSz="514350"/>
            <a:r>
              <a:rPr lang="pt-BR" sz="675" b="1" dirty="0">
                <a:solidFill>
                  <a:srgbClr val="FFFFFF"/>
                </a:solidFill>
                <a:latin typeface="Century Gothic" panose="020B0502020202020204" pitchFamily="34" charset="0"/>
              </a:rPr>
              <a:t>Abril</a:t>
            </a:r>
          </a:p>
        </p:txBody>
      </p:sp>
      <p:sp>
        <p:nvSpPr>
          <p:cNvPr id="59" name="CaixaDeTexto 58"/>
          <p:cNvSpPr txBox="1"/>
          <p:nvPr/>
        </p:nvSpPr>
        <p:spPr>
          <a:xfrm>
            <a:off x="6280405" y="4576563"/>
            <a:ext cx="531636" cy="415498"/>
          </a:xfrm>
          <a:prstGeom prst="rect">
            <a:avLst/>
          </a:prstGeom>
          <a:noFill/>
        </p:spPr>
        <p:txBody>
          <a:bodyPr wrap="square" lIns="0" tIns="0" rIns="0" bIns="0" numCol="1" spcCol="151200" rtlCol="0">
            <a:spAutoFit/>
          </a:bodyPr>
          <a:lstStyle/>
          <a:p>
            <a:pPr algn="ctr" defTabSz="514350"/>
            <a:r>
              <a:rPr lang="pt-BR" sz="2700" b="1" dirty="0">
                <a:solidFill>
                  <a:srgbClr val="575756"/>
                </a:solidFill>
                <a:latin typeface="Century Gothic" panose="020B0502020202020204" pitchFamily="34" charset="0"/>
              </a:rPr>
              <a:t>6</a:t>
            </a:r>
          </a:p>
        </p:txBody>
      </p:sp>
      <p:sp>
        <p:nvSpPr>
          <p:cNvPr id="60" name="Retângulo 59"/>
          <p:cNvSpPr/>
          <p:nvPr/>
        </p:nvSpPr>
        <p:spPr>
          <a:xfrm>
            <a:off x="6256629" y="4322788"/>
            <a:ext cx="570833" cy="700136"/>
          </a:xfrm>
          <a:prstGeom prst="rect">
            <a:avLst/>
          </a:prstGeom>
          <a:solidFill>
            <a:schemeClr val="bg1">
              <a:lumMod val="75000"/>
              <a:alpha val="78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/>
            <a:endParaRPr lang="pt-BR" sz="1013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17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"/>
            <a:ext cx="9144000" cy="5714786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269273" y="364994"/>
            <a:ext cx="6724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PROJECT </a:t>
            </a:r>
            <a:r>
              <a:rPr lang="pt-BR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POC – Positive Data </a:t>
            </a:r>
            <a:r>
              <a:rPr lang="pt-BR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(</a:t>
            </a:r>
            <a:r>
              <a:rPr lang="pt-BR" sz="20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Actions</a:t>
            </a:r>
            <a:r>
              <a:rPr lang="pt-BR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  <a:endParaRPr lang="pt-BR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2696477" y="810845"/>
            <a:ext cx="65" cy="553998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pPr algn="ctr"/>
            <a:endParaRPr lang="pt-BR" sz="3600" b="1" dirty="0" smtClean="0">
              <a:solidFill>
                <a:srgbClr val="FF0000"/>
              </a:solidFill>
            </a:endParaRPr>
          </a:p>
        </p:txBody>
      </p:sp>
      <p:grpSp>
        <p:nvGrpSpPr>
          <p:cNvPr id="63" name="Agrupar 62"/>
          <p:cNvGrpSpPr/>
          <p:nvPr/>
        </p:nvGrpSpPr>
        <p:grpSpPr>
          <a:xfrm>
            <a:off x="1002056" y="1996082"/>
            <a:ext cx="6734901" cy="3322251"/>
            <a:chOff x="57163" y="1468974"/>
            <a:chExt cx="11973157" cy="5906224"/>
          </a:xfrm>
        </p:grpSpPr>
        <p:sp>
          <p:nvSpPr>
            <p:cNvPr id="64" name="Título 2"/>
            <p:cNvSpPr txBox="1">
              <a:spLocks/>
            </p:cNvSpPr>
            <p:nvPr/>
          </p:nvSpPr>
          <p:spPr>
            <a:xfrm>
              <a:off x="510099" y="1468974"/>
              <a:ext cx="11012724" cy="1343571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514350">
                <a:lnSpc>
                  <a:spcPct val="100000"/>
                </a:lnSpc>
              </a:pPr>
              <a:endParaRPr lang="pt-BR" sz="1350" dirty="0">
                <a:solidFill>
                  <a:srgbClr val="26478D"/>
                </a:solidFill>
                <a:latin typeface="Century Gothic" panose="020B0502020202020204" pitchFamily="34" charset="0"/>
              </a:endParaRPr>
            </a:p>
            <a:p>
              <a:pPr defTabSz="514350">
                <a:lnSpc>
                  <a:spcPct val="100000"/>
                </a:lnSpc>
              </a:pPr>
              <a:endParaRPr lang="pt-BR" sz="1350" dirty="0">
                <a:solidFill>
                  <a:srgbClr val="26478D"/>
                </a:solidFill>
                <a:latin typeface="Century Gothic" panose="020B0502020202020204" pitchFamily="34" charset="0"/>
              </a:endParaRPr>
            </a:p>
            <a:p>
              <a:pPr defTabSz="514350">
                <a:lnSpc>
                  <a:spcPct val="100000"/>
                </a:lnSpc>
              </a:pPr>
              <a:endParaRPr lang="pt-BR" sz="1350" dirty="0">
                <a:solidFill>
                  <a:srgbClr val="26478D"/>
                </a:solidFill>
                <a:latin typeface="Century Gothic" panose="020B0502020202020204" pitchFamily="34" charset="0"/>
              </a:endParaRPr>
            </a:p>
            <a:p>
              <a:pPr defTabSz="514350">
                <a:lnSpc>
                  <a:spcPct val="100000"/>
                </a:lnSpc>
              </a:pPr>
              <a:endParaRPr lang="pt-BR" sz="1350" dirty="0">
                <a:solidFill>
                  <a:srgbClr val="26478D"/>
                </a:solidFill>
                <a:latin typeface="Century Gothic" panose="020B0502020202020204" pitchFamily="34" charset="0"/>
              </a:endParaRPr>
            </a:p>
            <a:p>
              <a:pPr defTabSz="514350">
                <a:lnSpc>
                  <a:spcPct val="100000"/>
                </a:lnSpc>
              </a:pPr>
              <a:endParaRPr lang="pt-BR" sz="1350" dirty="0">
                <a:solidFill>
                  <a:srgbClr val="26478D"/>
                </a:solidFill>
                <a:latin typeface="Century Gothic" panose="020B0502020202020204" pitchFamily="34" charset="0"/>
              </a:endParaRPr>
            </a:p>
            <a:p>
              <a:pPr defTabSz="514350">
                <a:lnSpc>
                  <a:spcPct val="100000"/>
                </a:lnSpc>
              </a:pPr>
              <a:endParaRPr lang="pt-BR" sz="1350" dirty="0">
                <a:solidFill>
                  <a:srgbClr val="26478D"/>
                </a:solidFill>
                <a:latin typeface="Century Gothic" panose="020B0502020202020204" pitchFamily="34" charset="0"/>
              </a:endParaRPr>
            </a:p>
            <a:p>
              <a:pPr defTabSz="514350">
                <a:lnSpc>
                  <a:spcPct val="100000"/>
                </a:lnSpc>
              </a:pPr>
              <a:r>
                <a:rPr lang="pt-BR" sz="1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As Is	</a:t>
              </a:r>
              <a:r>
                <a:rPr lang="pt-BR" sz="1800" b="1" dirty="0">
                  <a:solidFill>
                    <a:srgbClr val="BA2F7D"/>
                  </a:solidFill>
                  <a:latin typeface="Century Gothic" panose="020B0502020202020204" pitchFamily="34" charset="0"/>
                </a:rPr>
                <a:t>								</a:t>
              </a:r>
              <a:r>
                <a:rPr lang="pt-BR" sz="1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07:29</a:t>
              </a:r>
              <a:endParaRPr lang="pt-BR" sz="1125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  <a:p>
              <a:pPr defTabSz="514350">
                <a:lnSpc>
                  <a:spcPct val="100000"/>
                </a:lnSpc>
              </a:pPr>
              <a:endParaRPr lang="pt-BR" sz="1350" dirty="0">
                <a:solidFill>
                  <a:srgbClr val="26478D"/>
                </a:solidFill>
                <a:latin typeface="Century Gothic" panose="020B0502020202020204" pitchFamily="34" charset="0"/>
              </a:endParaRPr>
            </a:p>
            <a:p>
              <a:pPr defTabSz="514350">
                <a:lnSpc>
                  <a:spcPct val="100000"/>
                </a:lnSpc>
              </a:pPr>
              <a:endParaRPr lang="pt-BR" sz="1350" dirty="0">
                <a:solidFill>
                  <a:srgbClr val="26478D"/>
                </a:solidFill>
                <a:latin typeface="Century Gothic" panose="020B0502020202020204" pitchFamily="34" charset="0"/>
              </a:endParaRPr>
            </a:p>
            <a:p>
              <a:pPr defTabSz="514350">
                <a:lnSpc>
                  <a:spcPct val="100000"/>
                </a:lnSpc>
              </a:pPr>
              <a:endParaRPr lang="pt-BR" sz="1350" dirty="0">
                <a:solidFill>
                  <a:srgbClr val="26478D"/>
                </a:solidFill>
                <a:latin typeface="Century Gothic" panose="020B0502020202020204" pitchFamily="34" charset="0"/>
              </a:endParaRPr>
            </a:p>
            <a:p>
              <a:pPr defTabSz="514350">
                <a:lnSpc>
                  <a:spcPct val="100000"/>
                </a:lnSpc>
              </a:pPr>
              <a:endParaRPr lang="pt-BR" sz="1350" dirty="0">
                <a:solidFill>
                  <a:srgbClr val="26478D"/>
                </a:solidFill>
                <a:latin typeface="Century Gothic" panose="020B0502020202020204" pitchFamily="34" charset="0"/>
              </a:endParaRPr>
            </a:p>
            <a:p>
              <a:pPr defTabSz="514350">
                <a:lnSpc>
                  <a:spcPct val="100000"/>
                </a:lnSpc>
              </a:pPr>
              <a:r>
                <a:rPr lang="pt-BR" sz="18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To Be                                                                       00:18</a:t>
              </a:r>
            </a:p>
            <a:p>
              <a:pPr defTabSz="514350">
                <a:lnSpc>
                  <a:spcPct val="100000"/>
                </a:lnSpc>
              </a:pPr>
              <a:endParaRPr lang="pt-BR" sz="1800" b="1" dirty="0">
                <a:solidFill>
                  <a:srgbClr val="BA2F7D"/>
                </a:solidFill>
                <a:latin typeface="Century Gothic" panose="020B0502020202020204" pitchFamily="34" charset="0"/>
              </a:endParaRPr>
            </a:p>
            <a:p>
              <a:pPr defTabSz="514350">
                <a:lnSpc>
                  <a:spcPct val="100000"/>
                </a:lnSpc>
              </a:pPr>
              <a:endParaRPr lang="pt-BR" sz="1013" dirty="0">
                <a:solidFill>
                  <a:srgbClr val="BA2F7D"/>
                </a:solidFill>
                <a:latin typeface="Century Gothic" panose="020B0502020202020204" pitchFamily="34" charset="0"/>
              </a:endParaRPr>
            </a:p>
            <a:p>
              <a:pPr defTabSz="514350">
                <a:lnSpc>
                  <a:spcPct val="100000"/>
                </a:lnSpc>
              </a:pPr>
              <a:endParaRPr lang="pt-BR" sz="1350" dirty="0">
                <a:solidFill>
                  <a:srgbClr val="26478D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65" name="Imagem 6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3972" y="4212181"/>
              <a:ext cx="347603" cy="449943"/>
            </a:xfrm>
            <a:prstGeom prst="rect">
              <a:avLst/>
            </a:prstGeom>
          </p:spPr>
        </p:pic>
        <p:sp>
          <p:nvSpPr>
            <p:cNvPr id="66" name="Cilindro 65"/>
            <p:cNvSpPr/>
            <p:nvPr/>
          </p:nvSpPr>
          <p:spPr>
            <a:xfrm rot="5400000">
              <a:off x="337841" y="4258537"/>
              <a:ext cx="951565" cy="1391536"/>
            </a:xfrm>
            <a:prstGeom prst="can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pt-BR" sz="1013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67" name="Imagem 6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288" y="4759424"/>
              <a:ext cx="442841" cy="439499"/>
            </a:xfrm>
            <a:prstGeom prst="rect">
              <a:avLst/>
            </a:prstGeom>
          </p:spPr>
        </p:pic>
        <p:pic>
          <p:nvPicPr>
            <p:cNvPr id="68" name="Imagem 6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4497">
              <a:off x="1431949" y="4676813"/>
              <a:ext cx="277048" cy="402204"/>
            </a:xfrm>
            <a:prstGeom prst="rect">
              <a:avLst/>
            </a:prstGeom>
          </p:spPr>
        </p:pic>
        <p:pic>
          <p:nvPicPr>
            <p:cNvPr id="69" name="Imagem 6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4497">
              <a:off x="1431950" y="4844453"/>
              <a:ext cx="277048" cy="402204"/>
            </a:xfrm>
            <a:prstGeom prst="rect">
              <a:avLst/>
            </a:prstGeom>
          </p:spPr>
        </p:pic>
        <p:pic>
          <p:nvPicPr>
            <p:cNvPr id="70" name="Imagem 6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67205">
              <a:off x="1224034" y="4675624"/>
              <a:ext cx="277048" cy="402204"/>
            </a:xfrm>
            <a:prstGeom prst="rect">
              <a:avLst/>
            </a:prstGeom>
          </p:spPr>
        </p:pic>
        <p:pic>
          <p:nvPicPr>
            <p:cNvPr id="71" name="Imagem 7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67205">
              <a:off x="1146450" y="4843263"/>
              <a:ext cx="277048" cy="402204"/>
            </a:xfrm>
            <a:prstGeom prst="rect">
              <a:avLst/>
            </a:prstGeom>
          </p:spPr>
        </p:pic>
        <p:sp>
          <p:nvSpPr>
            <p:cNvPr id="72" name="Cilindro 71"/>
            <p:cNvSpPr/>
            <p:nvPr/>
          </p:nvSpPr>
          <p:spPr>
            <a:xfrm rot="5400000">
              <a:off x="2216797" y="4258538"/>
              <a:ext cx="951565" cy="1391536"/>
            </a:xfrm>
            <a:prstGeom prst="can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pt-BR" sz="1013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73" name="Imagem 7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4497">
              <a:off x="3310905" y="4676814"/>
              <a:ext cx="277048" cy="402204"/>
            </a:xfrm>
            <a:prstGeom prst="rect">
              <a:avLst/>
            </a:prstGeom>
          </p:spPr>
        </p:pic>
        <p:pic>
          <p:nvPicPr>
            <p:cNvPr id="74" name="Imagem 7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4497">
              <a:off x="3310906" y="4844454"/>
              <a:ext cx="277048" cy="402204"/>
            </a:xfrm>
            <a:prstGeom prst="rect">
              <a:avLst/>
            </a:prstGeom>
          </p:spPr>
        </p:pic>
        <p:pic>
          <p:nvPicPr>
            <p:cNvPr id="75" name="Imagem 7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67205">
              <a:off x="3102990" y="4675625"/>
              <a:ext cx="277048" cy="402204"/>
            </a:xfrm>
            <a:prstGeom prst="rect">
              <a:avLst/>
            </a:prstGeom>
          </p:spPr>
        </p:pic>
        <p:pic>
          <p:nvPicPr>
            <p:cNvPr id="76" name="Imagem 7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67205">
              <a:off x="3025406" y="4843264"/>
              <a:ext cx="277048" cy="402204"/>
            </a:xfrm>
            <a:prstGeom prst="rect">
              <a:avLst/>
            </a:prstGeom>
          </p:spPr>
        </p:pic>
        <p:cxnSp>
          <p:nvCxnSpPr>
            <p:cNvPr id="77" name="Conector de seta reta 191"/>
            <p:cNvCxnSpPr/>
            <p:nvPr/>
          </p:nvCxnSpPr>
          <p:spPr>
            <a:xfrm>
              <a:off x="1768991" y="4975933"/>
              <a:ext cx="216000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Imagem 77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89534" y="4772520"/>
              <a:ext cx="625642" cy="413303"/>
            </a:xfrm>
            <a:prstGeom prst="rect">
              <a:avLst/>
            </a:prstGeom>
          </p:spPr>
        </p:pic>
        <p:sp>
          <p:nvSpPr>
            <p:cNvPr id="79" name="Cilindro 78"/>
            <p:cNvSpPr/>
            <p:nvPr/>
          </p:nvSpPr>
          <p:spPr>
            <a:xfrm rot="5400000">
              <a:off x="6565716" y="1821070"/>
              <a:ext cx="951565" cy="6266472"/>
            </a:xfrm>
            <a:prstGeom prst="can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pt-BR" sz="1013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80" name="Conector de seta reta 197"/>
            <p:cNvCxnSpPr/>
            <p:nvPr/>
          </p:nvCxnSpPr>
          <p:spPr>
            <a:xfrm>
              <a:off x="3680442" y="4975932"/>
              <a:ext cx="216000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tângulo de cantos arredondados 198"/>
            <p:cNvSpPr/>
            <p:nvPr/>
          </p:nvSpPr>
          <p:spPr>
            <a:xfrm>
              <a:off x="4143928" y="4544226"/>
              <a:ext cx="804672" cy="711011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pt-BR" sz="1013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82" name="Retângulo de cantos arredondados 199"/>
            <p:cNvSpPr/>
            <p:nvPr/>
          </p:nvSpPr>
          <p:spPr>
            <a:xfrm>
              <a:off x="5301960" y="4550002"/>
              <a:ext cx="804672" cy="711011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pt-BR" sz="1013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83" name="Conector de seta reta 200"/>
            <p:cNvCxnSpPr/>
            <p:nvPr/>
          </p:nvCxnSpPr>
          <p:spPr>
            <a:xfrm>
              <a:off x="5017280" y="4886428"/>
              <a:ext cx="216000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tângulo de cantos arredondados 202"/>
            <p:cNvSpPr/>
            <p:nvPr/>
          </p:nvSpPr>
          <p:spPr>
            <a:xfrm>
              <a:off x="6459992" y="4544226"/>
              <a:ext cx="804672" cy="711011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pt-BR" sz="1013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85" name="Conector de seta reta 203"/>
            <p:cNvCxnSpPr/>
            <p:nvPr/>
          </p:nvCxnSpPr>
          <p:spPr>
            <a:xfrm>
              <a:off x="6175312" y="4880652"/>
              <a:ext cx="216000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tângulo de cantos arredondados 204"/>
            <p:cNvSpPr/>
            <p:nvPr/>
          </p:nvSpPr>
          <p:spPr>
            <a:xfrm>
              <a:off x="7618024" y="4550002"/>
              <a:ext cx="804672" cy="711011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pt-BR" sz="1013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87" name="Conector de seta reta 205"/>
            <p:cNvCxnSpPr/>
            <p:nvPr/>
          </p:nvCxnSpPr>
          <p:spPr>
            <a:xfrm>
              <a:off x="7333344" y="4886428"/>
              <a:ext cx="216000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tângulo de cantos arredondados 206"/>
            <p:cNvSpPr/>
            <p:nvPr/>
          </p:nvSpPr>
          <p:spPr>
            <a:xfrm>
              <a:off x="8776056" y="4544226"/>
              <a:ext cx="804672" cy="711011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pt-BR" sz="1013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89" name="Conector de seta reta 207"/>
            <p:cNvCxnSpPr/>
            <p:nvPr/>
          </p:nvCxnSpPr>
          <p:spPr>
            <a:xfrm>
              <a:off x="8491376" y="4880652"/>
              <a:ext cx="216000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0" name="Imagem 8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4497">
              <a:off x="4551830" y="4609006"/>
              <a:ext cx="277048" cy="402204"/>
            </a:xfrm>
            <a:prstGeom prst="rect">
              <a:avLst/>
            </a:prstGeom>
          </p:spPr>
        </p:pic>
        <p:pic>
          <p:nvPicPr>
            <p:cNvPr id="91" name="Imagem 9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4497">
              <a:off x="4551831" y="4776646"/>
              <a:ext cx="277048" cy="402204"/>
            </a:xfrm>
            <a:prstGeom prst="rect">
              <a:avLst/>
            </a:prstGeom>
          </p:spPr>
        </p:pic>
        <p:pic>
          <p:nvPicPr>
            <p:cNvPr id="92" name="Imagem 9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67205">
              <a:off x="4343915" y="4607817"/>
              <a:ext cx="277048" cy="402204"/>
            </a:xfrm>
            <a:prstGeom prst="rect">
              <a:avLst/>
            </a:prstGeom>
          </p:spPr>
        </p:pic>
        <p:pic>
          <p:nvPicPr>
            <p:cNvPr id="93" name="Imagem 9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67205">
              <a:off x="4266331" y="4775456"/>
              <a:ext cx="277048" cy="402204"/>
            </a:xfrm>
            <a:prstGeom prst="rect">
              <a:avLst/>
            </a:prstGeom>
          </p:spPr>
        </p:pic>
        <p:pic>
          <p:nvPicPr>
            <p:cNvPr id="94" name="Imagem 9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4497">
              <a:off x="5695084" y="4609003"/>
              <a:ext cx="277048" cy="402204"/>
            </a:xfrm>
            <a:prstGeom prst="rect">
              <a:avLst/>
            </a:prstGeom>
          </p:spPr>
        </p:pic>
        <p:pic>
          <p:nvPicPr>
            <p:cNvPr id="95" name="Imagem 9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4497">
              <a:off x="5695085" y="4776643"/>
              <a:ext cx="277048" cy="402204"/>
            </a:xfrm>
            <a:prstGeom prst="rect">
              <a:avLst/>
            </a:prstGeom>
          </p:spPr>
        </p:pic>
        <p:pic>
          <p:nvPicPr>
            <p:cNvPr id="96" name="Imagem 9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67205">
              <a:off x="5487169" y="4607814"/>
              <a:ext cx="277048" cy="402204"/>
            </a:xfrm>
            <a:prstGeom prst="rect">
              <a:avLst/>
            </a:prstGeom>
          </p:spPr>
        </p:pic>
        <p:pic>
          <p:nvPicPr>
            <p:cNvPr id="97" name="Imagem 9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67205">
              <a:off x="5409585" y="4775453"/>
              <a:ext cx="277048" cy="402204"/>
            </a:xfrm>
            <a:prstGeom prst="rect">
              <a:avLst/>
            </a:prstGeom>
          </p:spPr>
        </p:pic>
        <p:pic>
          <p:nvPicPr>
            <p:cNvPr id="98" name="Imagem 9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4497">
              <a:off x="6863416" y="4609003"/>
              <a:ext cx="277048" cy="402204"/>
            </a:xfrm>
            <a:prstGeom prst="rect">
              <a:avLst/>
            </a:prstGeom>
          </p:spPr>
        </p:pic>
        <p:pic>
          <p:nvPicPr>
            <p:cNvPr id="99" name="Imagem 9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4497">
              <a:off x="6863417" y="4776643"/>
              <a:ext cx="277048" cy="402204"/>
            </a:xfrm>
            <a:prstGeom prst="rect">
              <a:avLst/>
            </a:prstGeom>
          </p:spPr>
        </p:pic>
        <p:pic>
          <p:nvPicPr>
            <p:cNvPr id="100" name="Imagem 9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67205">
              <a:off x="6655501" y="4607814"/>
              <a:ext cx="277048" cy="402204"/>
            </a:xfrm>
            <a:prstGeom prst="rect">
              <a:avLst/>
            </a:prstGeom>
          </p:spPr>
        </p:pic>
        <p:pic>
          <p:nvPicPr>
            <p:cNvPr id="101" name="Imagem 10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67205">
              <a:off x="6577917" y="4775453"/>
              <a:ext cx="277048" cy="402204"/>
            </a:xfrm>
            <a:prstGeom prst="rect">
              <a:avLst/>
            </a:prstGeom>
          </p:spPr>
        </p:pic>
        <p:pic>
          <p:nvPicPr>
            <p:cNvPr id="102" name="Imagem 101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23193" y="4622626"/>
              <a:ext cx="404543" cy="587294"/>
            </a:xfrm>
            <a:prstGeom prst="rect">
              <a:avLst/>
            </a:prstGeom>
          </p:spPr>
        </p:pic>
        <p:sp>
          <p:nvSpPr>
            <p:cNvPr id="103" name="CaixaDeTexto 102"/>
            <p:cNvSpPr txBox="1"/>
            <p:nvPr/>
          </p:nvSpPr>
          <p:spPr>
            <a:xfrm>
              <a:off x="4043108" y="5274812"/>
              <a:ext cx="974172" cy="154004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pPr algn="ctr" defTabSz="514350"/>
              <a:r>
                <a:rPr lang="pt-BR" sz="563" dirty="0" err="1">
                  <a:solidFill>
                    <a:srgbClr val="575756"/>
                  </a:solidFill>
                  <a:latin typeface="Century Gothic" panose="020B0502020202020204" pitchFamily="34" charset="0"/>
                </a:rPr>
                <a:t>Decrypt</a:t>
              </a:r>
              <a:endParaRPr lang="pt-BR" sz="563" dirty="0">
                <a:solidFill>
                  <a:srgbClr val="575756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4" name="CaixaDeTexto 103"/>
            <p:cNvSpPr txBox="1"/>
            <p:nvPr/>
          </p:nvSpPr>
          <p:spPr>
            <a:xfrm>
              <a:off x="5224574" y="5273049"/>
              <a:ext cx="974172" cy="154004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pPr algn="ctr" defTabSz="514350"/>
              <a:r>
                <a:rPr lang="pt-BR" sz="563" dirty="0" err="1">
                  <a:solidFill>
                    <a:srgbClr val="575756"/>
                  </a:solidFill>
                  <a:latin typeface="Century Gothic" panose="020B0502020202020204" pitchFamily="34" charset="0"/>
                </a:rPr>
                <a:t>Unpack</a:t>
              </a:r>
              <a:endParaRPr lang="pt-BR" sz="563" dirty="0">
                <a:solidFill>
                  <a:srgbClr val="575756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5" name="CaixaDeTexto 104"/>
            <p:cNvSpPr txBox="1"/>
            <p:nvPr/>
          </p:nvSpPr>
          <p:spPr>
            <a:xfrm>
              <a:off x="6359172" y="5271849"/>
              <a:ext cx="974172" cy="154004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pPr algn="ctr" defTabSz="514350"/>
              <a:r>
                <a:rPr lang="pt-BR" sz="563" dirty="0" err="1">
                  <a:solidFill>
                    <a:srgbClr val="575756"/>
                  </a:solidFill>
                  <a:latin typeface="Century Gothic" panose="020B0502020202020204" pitchFamily="34" charset="0"/>
                </a:rPr>
                <a:t>Validate</a:t>
              </a:r>
              <a:r>
                <a:rPr lang="pt-BR" sz="563" dirty="0">
                  <a:solidFill>
                    <a:srgbClr val="575756"/>
                  </a:solidFill>
                  <a:latin typeface="Century Gothic" panose="020B0502020202020204" pitchFamily="34" charset="0"/>
                </a:rPr>
                <a:t> (XSD)</a:t>
              </a:r>
            </a:p>
          </p:txBody>
        </p:sp>
        <p:sp>
          <p:nvSpPr>
            <p:cNvPr id="106" name="CaixaDeTexto 105"/>
            <p:cNvSpPr txBox="1"/>
            <p:nvPr/>
          </p:nvSpPr>
          <p:spPr>
            <a:xfrm>
              <a:off x="7544196" y="5271274"/>
              <a:ext cx="974172" cy="154004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pPr algn="ctr" defTabSz="514350"/>
              <a:r>
                <a:rPr lang="pt-BR" sz="563" dirty="0" err="1">
                  <a:solidFill>
                    <a:srgbClr val="575756"/>
                  </a:solidFill>
                  <a:latin typeface="Century Gothic" panose="020B0502020202020204" pitchFamily="34" charset="0"/>
                </a:rPr>
                <a:t>Concatenate</a:t>
              </a:r>
              <a:endParaRPr lang="pt-BR" sz="563" dirty="0">
                <a:solidFill>
                  <a:srgbClr val="575756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7" name="CaixaDeTexto 106"/>
            <p:cNvSpPr txBox="1"/>
            <p:nvPr/>
          </p:nvSpPr>
          <p:spPr>
            <a:xfrm>
              <a:off x="8678791" y="5271274"/>
              <a:ext cx="974172" cy="154004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pPr algn="ctr" defTabSz="514350"/>
              <a:r>
                <a:rPr lang="pt-BR" sz="563" dirty="0" err="1">
                  <a:solidFill>
                    <a:srgbClr val="575756"/>
                  </a:solidFill>
                  <a:latin typeface="Century Gothic" panose="020B0502020202020204" pitchFamily="34" charset="0"/>
                </a:rPr>
                <a:t>Convert</a:t>
              </a:r>
              <a:r>
                <a:rPr lang="pt-BR" sz="563" dirty="0">
                  <a:solidFill>
                    <a:srgbClr val="575756"/>
                  </a:solidFill>
                  <a:latin typeface="Century Gothic" panose="020B0502020202020204" pitchFamily="34" charset="0"/>
                </a:rPr>
                <a:t> (</a:t>
              </a:r>
              <a:r>
                <a:rPr lang="pt-BR" sz="563" dirty="0" err="1">
                  <a:solidFill>
                    <a:srgbClr val="575756"/>
                  </a:solidFill>
                  <a:latin typeface="Century Gothic" panose="020B0502020202020204" pitchFamily="34" charset="0"/>
                </a:rPr>
                <a:t>txt</a:t>
              </a:r>
              <a:r>
                <a:rPr lang="pt-BR" sz="563" dirty="0">
                  <a:solidFill>
                    <a:srgbClr val="575756"/>
                  </a:solidFill>
                  <a:latin typeface="Century Gothic" panose="020B0502020202020204" pitchFamily="34" charset="0"/>
                </a:rPr>
                <a:t>)</a:t>
              </a:r>
            </a:p>
          </p:txBody>
        </p:sp>
        <p:pic>
          <p:nvPicPr>
            <p:cNvPr id="108" name="Imagem 107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8621" y="4622626"/>
              <a:ext cx="402447" cy="552450"/>
            </a:xfrm>
            <a:prstGeom prst="rect">
              <a:avLst/>
            </a:prstGeom>
          </p:spPr>
        </p:pic>
        <p:sp>
          <p:nvSpPr>
            <p:cNvPr id="109" name="Seta para a direita 238"/>
            <p:cNvSpPr/>
            <p:nvPr/>
          </p:nvSpPr>
          <p:spPr>
            <a:xfrm>
              <a:off x="9849257" y="4778689"/>
              <a:ext cx="542926" cy="393700"/>
            </a:xfrm>
            <a:prstGeom prst="rightArrow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pt-BR" sz="1013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0" name="Retângulo 109"/>
            <p:cNvSpPr/>
            <p:nvPr/>
          </p:nvSpPr>
          <p:spPr>
            <a:xfrm>
              <a:off x="9818915" y="4824989"/>
              <a:ext cx="180973" cy="3175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pt-BR" sz="1013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111" name="Imagem 110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90959" y="4396592"/>
              <a:ext cx="1039361" cy="1039361"/>
            </a:xfrm>
            <a:prstGeom prst="rect">
              <a:avLst/>
            </a:prstGeom>
            <a:effectLst/>
          </p:spPr>
        </p:pic>
        <p:pic>
          <p:nvPicPr>
            <p:cNvPr id="112" name="Imagem 111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4200" y="4699314"/>
              <a:ext cx="402447" cy="552450"/>
            </a:xfrm>
            <a:prstGeom prst="rect">
              <a:avLst/>
            </a:prstGeom>
          </p:spPr>
        </p:pic>
        <p:pic>
          <p:nvPicPr>
            <p:cNvPr id="113" name="Imagem 1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93279" y="6087969"/>
              <a:ext cx="347603" cy="449943"/>
            </a:xfrm>
            <a:prstGeom prst="rect">
              <a:avLst/>
            </a:prstGeom>
          </p:spPr>
        </p:pic>
        <p:sp>
          <p:nvSpPr>
            <p:cNvPr id="114" name="Cilindro 113"/>
            <p:cNvSpPr/>
            <p:nvPr/>
          </p:nvSpPr>
          <p:spPr>
            <a:xfrm rot="5400000">
              <a:off x="277148" y="6134325"/>
              <a:ext cx="951565" cy="1391536"/>
            </a:xfrm>
            <a:prstGeom prst="can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pt-BR" sz="1013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115" name="Imagem 11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1595" y="6635212"/>
              <a:ext cx="442841" cy="439499"/>
            </a:xfrm>
            <a:prstGeom prst="rect">
              <a:avLst/>
            </a:prstGeom>
          </p:spPr>
        </p:pic>
        <p:sp>
          <p:nvSpPr>
            <p:cNvPr id="116" name="Cilindro 115"/>
            <p:cNvSpPr/>
            <p:nvPr/>
          </p:nvSpPr>
          <p:spPr>
            <a:xfrm rot="5400000">
              <a:off x="2156104" y="6134326"/>
              <a:ext cx="951565" cy="1391536"/>
            </a:xfrm>
            <a:prstGeom prst="can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pt-BR" sz="1013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117" name="Imagem 116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28841" y="6648308"/>
              <a:ext cx="625642" cy="413303"/>
            </a:xfrm>
            <a:prstGeom prst="rect">
              <a:avLst/>
            </a:prstGeom>
          </p:spPr>
        </p:pic>
        <p:sp>
          <p:nvSpPr>
            <p:cNvPr id="118" name="Cilindro 117"/>
            <p:cNvSpPr/>
            <p:nvPr/>
          </p:nvSpPr>
          <p:spPr>
            <a:xfrm rot="5400000">
              <a:off x="5389403" y="4812479"/>
              <a:ext cx="951565" cy="4035231"/>
            </a:xfrm>
            <a:prstGeom prst="can">
              <a:avLst>
                <a:gd name="adj" fmla="val 50000"/>
              </a:avLst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pt-BR" sz="1013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9" name="Retângulo de cantos arredondados 258"/>
            <p:cNvSpPr/>
            <p:nvPr/>
          </p:nvSpPr>
          <p:spPr>
            <a:xfrm>
              <a:off x="4083235" y="6420014"/>
              <a:ext cx="804672" cy="711011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pt-BR" sz="1013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0" name="Retângulo de cantos arredondados 259"/>
            <p:cNvSpPr/>
            <p:nvPr/>
          </p:nvSpPr>
          <p:spPr>
            <a:xfrm>
              <a:off x="5241267" y="6425790"/>
              <a:ext cx="804672" cy="711011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pt-BR" sz="1013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121" name="Conector de seta reta 260"/>
            <p:cNvCxnSpPr/>
            <p:nvPr/>
          </p:nvCxnSpPr>
          <p:spPr>
            <a:xfrm>
              <a:off x="4956587" y="6762216"/>
              <a:ext cx="216000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Retângulo de cantos arredondados 261"/>
            <p:cNvSpPr/>
            <p:nvPr/>
          </p:nvSpPr>
          <p:spPr>
            <a:xfrm>
              <a:off x="6399299" y="6420014"/>
              <a:ext cx="804672" cy="711011"/>
            </a:xfrm>
            <a:prstGeom prst="roundRect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pt-BR" sz="1013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123" name="Conector de seta reta 262"/>
            <p:cNvCxnSpPr/>
            <p:nvPr/>
          </p:nvCxnSpPr>
          <p:spPr>
            <a:xfrm>
              <a:off x="6114619" y="6756440"/>
              <a:ext cx="216000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CaixaDeTexto 123"/>
            <p:cNvSpPr txBox="1"/>
            <p:nvPr/>
          </p:nvSpPr>
          <p:spPr>
            <a:xfrm>
              <a:off x="3982414" y="7150601"/>
              <a:ext cx="974172" cy="154004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pPr algn="ctr" defTabSz="514350"/>
              <a:r>
                <a:rPr lang="pt-BR" sz="563" dirty="0" err="1">
                  <a:solidFill>
                    <a:srgbClr val="575756"/>
                  </a:solidFill>
                  <a:latin typeface="Century Gothic" panose="020B0502020202020204" pitchFamily="34" charset="0"/>
                </a:rPr>
                <a:t>Decrypt</a:t>
              </a:r>
              <a:endParaRPr lang="pt-BR" sz="563" dirty="0">
                <a:solidFill>
                  <a:srgbClr val="575756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5" name="CaixaDeTexto 124"/>
            <p:cNvSpPr txBox="1"/>
            <p:nvPr/>
          </p:nvSpPr>
          <p:spPr>
            <a:xfrm>
              <a:off x="5163883" y="7148837"/>
              <a:ext cx="974172" cy="154004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pPr algn="ctr" defTabSz="514350"/>
              <a:r>
                <a:rPr lang="pt-BR" sz="563" dirty="0" err="1">
                  <a:solidFill>
                    <a:srgbClr val="575756"/>
                  </a:solidFill>
                  <a:latin typeface="Century Gothic" panose="020B0502020202020204" pitchFamily="34" charset="0"/>
                </a:rPr>
                <a:t>Unpack</a:t>
              </a:r>
              <a:endParaRPr lang="pt-BR" sz="563" dirty="0">
                <a:solidFill>
                  <a:srgbClr val="575756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6" name="CaixaDeTexto 125"/>
            <p:cNvSpPr txBox="1"/>
            <p:nvPr/>
          </p:nvSpPr>
          <p:spPr>
            <a:xfrm>
              <a:off x="6298478" y="7147637"/>
              <a:ext cx="974172" cy="154004"/>
            </a:xfrm>
            <a:prstGeom prst="rect">
              <a:avLst/>
            </a:prstGeom>
            <a:noFill/>
          </p:spPr>
          <p:txBody>
            <a:bodyPr wrap="square" lIns="0" tIns="0" rIns="0" bIns="0" numCol="1" spcCol="151200" rtlCol="0">
              <a:spAutoFit/>
            </a:bodyPr>
            <a:lstStyle/>
            <a:p>
              <a:pPr algn="ctr" defTabSz="514350"/>
              <a:r>
                <a:rPr lang="pt-BR" sz="563" dirty="0" err="1">
                  <a:solidFill>
                    <a:srgbClr val="575756"/>
                  </a:solidFill>
                  <a:latin typeface="Century Gothic" panose="020B0502020202020204" pitchFamily="34" charset="0"/>
                </a:rPr>
                <a:t>Validate</a:t>
              </a:r>
              <a:r>
                <a:rPr lang="pt-BR" sz="563" dirty="0">
                  <a:solidFill>
                    <a:srgbClr val="575756"/>
                  </a:solidFill>
                  <a:latin typeface="Century Gothic" panose="020B0502020202020204" pitchFamily="34" charset="0"/>
                </a:rPr>
                <a:t> (XSD)</a:t>
              </a:r>
            </a:p>
          </p:txBody>
        </p:sp>
        <p:sp>
          <p:nvSpPr>
            <p:cNvPr id="127" name="Seta para a direita 278"/>
            <p:cNvSpPr/>
            <p:nvPr/>
          </p:nvSpPr>
          <p:spPr>
            <a:xfrm>
              <a:off x="7666224" y="6902861"/>
              <a:ext cx="1259158" cy="393700"/>
            </a:xfrm>
            <a:prstGeom prst="rightArrow">
              <a:avLst>
                <a:gd name="adj1" fmla="val 27419"/>
                <a:gd name="adj2" fmla="val 50000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pt-BR" sz="1013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8" name="Seta para a direita 279"/>
            <p:cNvSpPr/>
            <p:nvPr/>
          </p:nvSpPr>
          <p:spPr>
            <a:xfrm>
              <a:off x="7528215" y="6616769"/>
              <a:ext cx="1259158" cy="393700"/>
            </a:xfrm>
            <a:prstGeom prst="rightArrow">
              <a:avLst>
                <a:gd name="adj1" fmla="val 27419"/>
                <a:gd name="adj2" fmla="val 50000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pt-BR" sz="1013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9" name="Seta para a direita 280"/>
            <p:cNvSpPr/>
            <p:nvPr/>
          </p:nvSpPr>
          <p:spPr>
            <a:xfrm>
              <a:off x="7666224" y="6318789"/>
              <a:ext cx="1259158" cy="393700"/>
            </a:xfrm>
            <a:prstGeom prst="rightArrow">
              <a:avLst>
                <a:gd name="adj1" fmla="val 27419"/>
                <a:gd name="adj2" fmla="val 50000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pt-BR" sz="1013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0" name="Retângulo 129"/>
            <p:cNvSpPr/>
            <p:nvPr/>
          </p:nvSpPr>
          <p:spPr>
            <a:xfrm>
              <a:off x="7583153" y="7033609"/>
              <a:ext cx="160157" cy="18675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pt-BR" sz="1013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1" name="Retângulo 130"/>
            <p:cNvSpPr/>
            <p:nvPr/>
          </p:nvSpPr>
          <p:spPr>
            <a:xfrm>
              <a:off x="7513239" y="6697896"/>
              <a:ext cx="249788" cy="18675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pt-BR" sz="1013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2" name="Retângulo 131"/>
            <p:cNvSpPr/>
            <p:nvPr/>
          </p:nvSpPr>
          <p:spPr>
            <a:xfrm>
              <a:off x="7573516" y="6447192"/>
              <a:ext cx="160157" cy="18675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pt-BR" sz="1013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133" name="Imagem 132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9792" y="6339568"/>
              <a:ext cx="222774" cy="323411"/>
            </a:xfrm>
            <a:prstGeom prst="rect">
              <a:avLst/>
            </a:prstGeom>
          </p:spPr>
        </p:pic>
        <p:pic>
          <p:nvPicPr>
            <p:cNvPr id="134" name="Imagem 133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08408" y="6695677"/>
              <a:ext cx="222774" cy="323411"/>
            </a:xfrm>
            <a:prstGeom prst="rect">
              <a:avLst/>
            </a:prstGeom>
          </p:spPr>
        </p:pic>
        <p:pic>
          <p:nvPicPr>
            <p:cNvPr id="135" name="Imagem 134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65635" y="7051787"/>
              <a:ext cx="222774" cy="323411"/>
            </a:xfrm>
            <a:prstGeom prst="rect">
              <a:avLst/>
            </a:prstGeom>
          </p:spPr>
        </p:pic>
        <p:pic>
          <p:nvPicPr>
            <p:cNvPr id="136" name="Imagem 135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69418" y="6281934"/>
              <a:ext cx="1230118" cy="1063369"/>
            </a:xfrm>
            <a:prstGeom prst="rect">
              <a:avLst/>
            </a:prstGeom>
          </p:spPr>
        </p:pic>
        <p:pic>
          <p:nvPicPr>
            <p:cNvPr id="137" name="Imagem 13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4497">
              <a:off x="1332862" y="6538422"/>
              <a:ext cx="277048" cy="402204"/>
            </a:xfrm>
            <a:prstGeom prst="rect">
              <a:avLst/>
            </a:prstGeom>
          </p:spPr>
        </p:pic>
        <p:pic>
          <p:nvPicPr>
            <p:cNvPr id="138" name="Imagem 13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4497">
              <a:off x="1332863" y="6706062"/>
              <a:ext cx="277048" cy="402204"/>
            </a:xfrm>
            <a:prstGeom prst="rect">
              <a:avLst/>
            </a:prstGeom>
          </p:spPr>
        </p:pic>
        <p:pic>
          <p:nvPicPr>
            <p:cNvPr id="139" name="Imagem 13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67205">
              <a:off x="1124947" y="6537233"/>
              <a:ext cx="277048" cy="402204"/>
            </a:xfrm>
            <a:prstGeom prst="rect">
              <a:avLst/>
            </a:prstGeom>
          </p:spPr>
        </p:pic>
        <p:pic>
          <p:nvPicPr>
            <p:cNvPr id="140" name="Imagem 13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67205">
              <a:off x="1047363" y="6704872"/>
              <a:ext cx="277048" cy="402204"/>
            </a:xfrm>
            <a:prstGeom prst="rect">
              <a:avLst/>
            </a:prstGeom>
          </p:spPr>
        </p:pic>
        <p:cxnSp>
          <p:nvCxnSpPr>
            <p:cNvPr id="141" name="Conector de seta reta 79"/>
            <p:cNvCxnSpPr/>
            <p:nvPr/>
          </p:nvCxnSpPr>
          <p:spPr>
            <a:xfrm>
              <a:off x="1669904" y="6837542"/>
              <a:ext cx="216000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2" name="Imagem 14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4497">
              <a:off x="3262836" y="6535310"/>
              <a:ext cx="277048" cy="402204"/>
            </a:xfrm>
            <a:prstGeom prst="rect">
              <a:avLst/>
            </a:prstGeom>
          </p:spPr>
        </p:pic>
        <p:pic>
          <p:nvPicPr>
            <p:cNvPr id="143" name="Imagem 14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4497">
              <a:off x="3262837" y="6702950"/>
              <a:ext cx="277048" cy="402204"/>
            </a:xfrm>
            <a:prstGeom prst="rect">
              <a:avLst/>
            </a:prstGeom>
          </p:spPr>
        </p:pic>
        <p:pic>
          <p:nvPicPr>
            <p:cNvPr id="144" name="Imagem 14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67205">
              <a:off x="3054921" y="6534121"/>
              <a:ext cx="277048" cy="402204"/>
            </a:xfrm>
            <a:prstGeom prst="rect">
              <a:avLst/>
            </a:prstGeom>
          </p:spPr>
        </p:pic>
        <p:pic>
          <p:nvPicPr>
            <p:cNvPr id="145" name="Imagem 14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67205">
              <a:off x="2977337" y="6701760"/>
              <a:ext cx="277048" cy="402204"/>
            </a:xfrm>
            <a:prstGeom prst="rect">
              <a:avLst/>
            </a:prstGeom>
          </p:spPr>
        </p:pic>
        <p:cxnSp>
          <p:nvCxnSpPr>
            <p:cNvPr id="146" name="Conector de seta reta 84"/>
            <p:cNvCxnSpPr/>
            <p:nvPr/>
          </p:nvCxnSpPr>
          <p:spPr>
            <a:xfrm>
              <a:off x="3599878" y="6834430"/>
              <a:ext cx="216000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7" name="Imagem 14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4497">
              <a:off x="4482768" y="6492213"/>
              <a:ext cx="277048" cy="402204"/>
            </a:xfrm>
            <a:prstGeom prst="rect">
              <a:avLst/>
            </a:prstGeom>
          </p:spPr>
        </p:pic>
        <p:pic>
          <p:nvPicPr>
            <p:cNvPr id="148" name="Imagem 14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4497">
              <a:off x="4482769" y="6659853"/>
              <a:ext cx="277048" cy="402204"/>
            </a:xfrm>
            <a:prstGeom prst="rect">
              <a:avLst/>
            </a:prstGeom>
          </p:spPr>
        </p:pic>
        <p:pic>
          <p:nvPicPr>
            <p:cNvPr id="149" name="Imagem 14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67205">
              <a:off x="4274853" y="6491024"/>
              <a:ext cx="277048" cy="402204"/>
            </a:xfrm>
            <a:prstGeom prst="rect">
              <a:avLst/>
            </a:prstGeom>
          </p:spPr>
        </p:pic>
        <p:pic>
          <p:nvPicPr>
            <p:cNvPr id="150" name="Imagem 14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67205">
              <a:off x="4197269" y="6658663"/>
              <a:ext cx="277048" cy="402204"/>
            </a:xfrm>
            <a:prstGeom prst="rect">
              <a:avLst/>
            </a:prstGeom>
          </p:spPr>
        </p:pic>
        <p:pic>
          <p:nvPicPr>
            <p:cNvPr id="151" name="Imagem 15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4497">
              <a:off x="5641235" y="6500077"/>
              <a:ext cx="277048" cy="402204"/>
            </a:xfrm>
            <a:prstGeom prst="rect">
              <a:avLst/>
            </a:prstGeom>
          </p:spPr>
        </p:pic>
        <p:pic>
          <p:nvPicPr>
            <p:cNvPr id="152" name="Imagem 151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4497">
              <a:off x="5641236" y="6667717"/>
              <a:ext cx="277048" cy="402204"/>
            </a:xfrm>
            <a:prstGeom prst="rect">
              <a:avLst/>
            </a:prstGeom>
          </p:spPr>
        </p:pic>
        <p:pic>
          <p:nvPicPr>
            <p:cNvPr id="153" name="Imagem 15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67205">
              <a:off x="5433320" y="6498888"/>
              <a:ext cx="277048" cy="402204"/>
            </a:xfrm>
            <a:prstGeom prst="rect">
              <a:avLst/>
            </a:prstGeom>
          </p:spPr>
        </p:pic>
        <p:pic>
          <p:nvPicPr>
            <p:cNvPr id="154" name="Imagem 153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67205">
              <a:off x="5355736" y="6666527"/>
              <a:ext cx="277048" cy="402204"/>
            </a:xfrm>
            <a:prstGeom prst="rect">
              <a:avLst/>
            </a:prstGeom>
          </p:spPr>
        </p:pic>
        <p:pic>
          <p:nvPicPr>
            <p:cNvPr id="155" name="Imagem 15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4497">
              <a:off x="6793117" y="6500077"/>
              <a:ext cx="277048" cy="402204"/>
            </a:xfrm>
            <a:prstGeom prst="rect">
              <a:avLst/>
            </a:prstGeom>
          </p:spPr>
        </p:pic>
        <p:pic>
          <p:nvPicPr>
            <p:cNvPr id="156" name="Imagem 155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104497">
              <a:off x="6793118" y="6667717"/>
              <a:ext cx="277048" cy="402204"/>
            </a:xfrm>
            <a:prstGeom prst="rect">
              <a:avLst/>
            </a:prstGeom>
          </p:spPr>
        </p:pic>
        <p:pic>
          <p:nvPicPr>
            <p:cNvPr id="157" name="Imagem 15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67205">
              <a:off x="6585202" y="6498888"/>
              <a:ext cx="277048" cy="402204"/>
            </a:xfrm>
            <a:prstGeom prst="rect">
              <a:avLst/>
            </a:prstGeom>
          </p:spPr>
        </p:pic>
        <p:pic>
          <p:nvPicPr>
            <p:cNvPr id="158" name="Imagem 157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67205">
              <a:off x="6507618" y="6666527"/>
              <a:ext cx="277048" cy="402204"/>
            </a:xfrm>
            <a:prstGeom prst="rect">
              <a:avLst/>
            </a:prstGeom>
          </p:spPr>
        </p:pic>
        <p:pic>
          <p:nvPicPr>
            <p:cNvPr id="159" name="Imagem 158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867205">
              <a:off x="5585720" y="6651288"/>
              <a:ext cx="277048" cy="402204"/>
            </a:xfrm>
            <a:prstGeom prst="rect">
              <a:avLst/>
            </a:prstGeom>
          </p:spPr>
        </p:pic>
      </p:grpSp>
      <p:graphicFrame>
        <p:nvGraphicFramePr>
          <p:cNvPr id="161" name="Tabela 1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255466"/>
              </p:ext>
            </p:extLst>
          </p:nvPr>
        </p:nvGraphicFramePr>
        <p:xfrm>
          <a:off x="2189425" y="3542012"/>
          <a:ext cx="5142865" cy="1428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5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5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171">
                <a:tc>
                  <a:txBody>
                    <a:bodyPr/>
                    <a:lstStyle/>
                    <a:p>
                      <a:pPr algn="ctr"/>
                      <a:r>
                        <a:rPr lang="pt-BR" sz="900" dirty="0" err="1" smtClean="0"/>
                        <a:t>Architecture</a:t>
                      </a:r>
                      <a:endParaRPr lang="pt-BR" sz="9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err="1" smtClean="0"/>
                        <a:t>Processing</a:t>
                      </a:r>
                      <a:r>
                        <a:rPr lang="pt-BR" sz="900" dirty="0" smtClean="0"/>
                        <a:t> time</a:t>
                      </a:r>
                    </a:p>
                    <a:p>
                      <a:pPr algn="ctr"/>
                      <a:r>
                        <a:rPr lang="pt-BR" sz="900" baseline="0" dirty="0" smtClean="0"/>
                        <a:t>(</a:t>
                      </a:r>
                      <a:r>
                        <a:rPr lang="pt-BR" sz="900" baseline="0" dirty="0" err="1" smtClean="0"/>
                        <a:t>Rules</a:t>
                      </a:r>
                      <a:r>
                        <a:rPr lang="pt-BR" sz="900" baseline="0" dirty="0" smtClean="0"/>
                        <a:t>)</a:t>
                      </a:r>
                      <a:endParaRPr lang="pt-BR" sz="9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err="1" smtClean="0"/>
                        <a:t>Processing</a:t>
                      </a:r>
                      <a:r>
                        <a:rPr lang="pt-BR" sz="900" dirty="0" smtClean="0"/>
                        <a:t> time</a:t>
                      </a:r>
                    </a:p>
                    <a:p>
                      <a:pPr algn="ctr"/>
                      <a:r>
                        <a:rPr lang="pt-BR" sz="900" baseline="0" dirty="0" smtClean="0"/>
                        <a:t>(</a:t>
                      </a:r>
                      <a:r>
                        <a:rPr lang="pt-BR" sz="900" baseline="0" dirty="0" err="1" smtClean="0"/>
                        <a:t>Validation</a:t>
                      </a:r>
                      <a:r>
                        <a:rPr lang="pt-BR" sz="900" baseline="0" dirty="0" smtClean="0"/>
                        <a:t>)</a:t>
                      </a:r>
                      <a:endParaRPr lang="pt-BR" sz="900" dirty="0" smtClean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Target</a:t>
                      </a:r>
                      <a:endParaRPr lang="pt-BR" sz="9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dirty="0" smtClean="0"/>
                        <a:t>MSU</a:t>
                      </a:r>
                      <a:endParaRPr lang="pt-BR" sz="9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314">
                <a:tc>
                  <a:txBody>
                    <a:bodyPr/>
                    <a:lstStyle/>
                    <a:p>
                      <a:pPr algn="ctr"/>
                      <a:r>
                        <a:rPr lang="pt-BR" sz="800" b="1" dirty="0" smtClean="0"/>
                        <a:t>Mainframe</a:t>
                      </a:r>
                      <a:r>
                        <a:rPr lang="pt-BR" sz="800" b="1" baseline="0" dirty="0" smtClean="0"/>
                        <a:t> </a:t>
                      </a:r>
                    </a:p>
                    <a:p>
                      <a:pPr algn="ctr"/>
                      <a:r>
                        <a:rPr lang="pt-BR" sz="800" b="1" baseline="0" dirty="0" smtClean="0"/>
                        <a:t>(Batch)</a:t>
                      </a:r>
                      <a:endParaRPr lang="pt-BR" sz="800" b="1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 smtClean="0"/>
                        <a:t>01:15*</a:t>
                      </a:r>
                      <a:endParaRPr lang="pt-BR" sz="8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 smtClean="0"/>
                        <a:t>12:45**</a:t>
                      </a:r>
                      <a:endParaRPr lang="pt-BR" sz="8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 smtClean="0"/>
                        <a:t>24h</a:t>
                      </a:r>
                      <a:endParaRPr lang="pt-BR" sz="8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 smtClean="0"/>
                        <a:t>695,64</a:t>
                      </a:r>
                    </a:p>
                    <a:p>
                      <a:pPr algn="ctr"/>
                      <a:r>
                        <a:rPr lang="pt-BR" sz="800" b="1" dirty="0" smtClean="0"/>
                        <a:t>R$ 695K</a:t>
                      </a:r>
                      <a:endParaRPr lang="pt-BR" sz="800" b="1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314">
                <a:tc>
                  <a:txBody>
                    <a:bodyPr/>
                    <a:lstStyle/>
                    <a:p>
                      <a:pPr algn="ctr"/>
                      <a:r>
                        <a:rPr lang="pt-BR" sz="800" b="1" baseline="0" dirty="0" smtClean="0"/>
                        <a:t>Hadoop</a:t>
                      </a:r>
                    </a:p>
                    <a:p>
                      <a:pPr algn="ctr"/>
                      <a:r>
                        <a:rPr lang="pt-BR" sz="800" b="1" baseline="0" dirty="0" smtClean="0"/>
                        <a:t>(Azure)</a:t>
                      </a:r>
                      <a:endParaRPr lang="pt-BR" sz="800" b="1" dirty="0"/>
                    </a:p>
                  </a:txBody>
                  <a:tcPr marL="51435" marR="51435" marT="25718" marB="257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 smtClean="0"/>
                        <a:t>00:27</a:t>
                      </a:r>
                      <a:endParaRPr lang="pt-BR" sz="8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 smtClean="0"/>
                        <a:t>03:13</a:t>
                      </a:r>
                      <a:endParaRPr lang="pt-BR" sz="8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 smtClean="0"/>
                        <a:t>24h</a:t>
                      </a:r>
                      <a:endParaRPr lang="pt-BR" sz="8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 smtClean="0"/>
                        <a:t>NA</a:t>
                      </a:r>
                      <a:endParaRPr lang="pt-BR" sz="8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3" name="Forma Livre 162"/>
          <p:cNvSpPr/>
          <p:nvPr/>
        </p:nvSpPr>
        <p:spPr>
          <a:xfrm>
            <a:off x="3484571" y="2523516"/>
            <a:ext cx="934323" cy="934323"/>
          </a:xfrm>
          <a:custGeom>
            <a:avLst/>
            <a:gdLst>
              <a:gd name="connsiteX0" fmla="*/ 0 w 1661019"/>
              <a:gd name="connsiteY0" fmla="*/ 830510 h 1661019"/>
              <a:gd name="connsiteX1" fmla="*/ 830510 w 1661019"/>
              <a:gd name="connsiteY1" fmla="*/ 0 h 1661019"/>
              <a:gd name="connsiteX2" fmla="*/ 1661020 w 1661019"/>
              <a:gd name="connsiteY2" fmla="*/ 830510 h 1661019"/>
              <a:gd name="connsiteX3" fmla="*/ 830510 w 1661019"/>
              <a:gd name="connsiteY3" fmla="*/ 1661020 h 1661019"/>
              <a:gd name="connsiteX4" fmla="*/ 0 w 1661019"/>
              <a:gd name="connsiteY4" fmla="*/ 830510 h 166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1019" h="1661019">
                <a:moveTo>
                  <a:pt x="0" y="830510"/>
                </a:moveTo>
                <a:cubicBezTo>
                  <a:pt x="0" y="371832"/>
                  <a:pt x="371832" y="0"/>
                  <a:pt x="830510" y="0"/>
                </a:cubicBezTo>
                <a:cubicBezTo>
                  <a:pt x="1289188" y="0"/>
                  <a:pt x="1661020" y="371832"/>
                  <a:pt x="1661020" y="830510"/>
                </a:cubicBezTo>
                <a:cubicBezTo>
                  <a:pt x="1661020" y="1289188"/>
                  <a:pt x="1289188" y="1661020"/>
                  <a:pt x="830510" y="1661020"/>
                </a:cubicBezTo>
                <a:cubicBezTo>
                  <a:pt x="371832" y="1661020"/>
                  <a:pt x="0" y="1289188"/>
                  <a:pt x="0" y="830510"/>
                </a:cubicBez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758" tIns="140758" rIns="140758" bIns="140758" numCol="1" spcCol="1270" anchor="ctr" anchorCtr="0">
            <a:noAutofit/>
          </a:bodyPr>
          <a:lstStyle/>
          <a:p>
            <a:pPr algn="ctr" defTabSz="27503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POC</a:t>
            </a:r>
          </a:p>
          <a:p>
            <a:pPr algn="ctr" defTabSz="27503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90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algn="ctr" defTabSz="27503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9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POSITIVE DATA</a:t>
            </a:r>
          </a:p>
        </p:txBody>
      </p:sp>
      <p:grpSp>
        <p:nvGrpSpPr>
          <p:cNvPr id="164" name="Agrupar 163"/>
          <p:cNvGrpSpPr/>
          <p:nvPr/>
        </p:nvGrpSpPr>
        <p:grpSpPr>
          <a:xfrm>
            <a:off x="4192108" y="1666022"/>
            <a:ext cx="1189772" cy="790244"/>
            <a:chOff x="5889569" y="2041155"/>
            <a:chExt cx="2115149" cy="1404877"/>
          </a:xfrm>
        </p:grpSpPr>
        <p:sp>
          <p:nvSpPr>
            <p:cNvPr id="165" name="Seta para a Esquerda 164"/>
            <p:cNvSpPr/>
            <p:nvPr/>
          </p:nvSpPr>
          <p:spPr>
            <a:xfrm rot="18900000">
              <a:off x="5889569" y="2972642"/>
              <a:ext cx="1518851" cy="473390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6" name="Forma Livre 165"/>
            <p:cNvSpPr/>
            <p:nvPr/>
          </p:nvSpPr>
          <p:spPr>
            <a:xfrm>
              <a:off x="6397006" y="2041155"/>
              <a:ext cx="1577968" cy="1262374"/>
            </a:xfrm>
            <a:custGeom>
              <a:avLst/>
              <a:gdLst>
                <a:gd name="connsiteX0" fmla="*/ 0 w 1577968"/>
                <a:gd name="connsiteY0" fmla="*/ 126237 h 1262374"/>
                <a:gd name="connsiteX1" fmla="*/ 126237 w 1577968"/>
                <a:gd name="connsiteY1" fmla="*/ 0 h 1262374"/>
                <a:gd name="connsiteX2" fmla="*/ 1451731 w 1577968"/>
                <a:gd name="connsiteY2" fmla="*/ 0 h 1262374"/>
                <a:gd name="connsiteX3" fmla="*/ 1577968 w 1577968"/>
                <a:gd name="connsiteY3" fmla="*/ 126237 h 1262374"/>
                <a:gd name="connsiteX4" fmla="*/ 1577968 w 1577968"/>
                <a:gd name="connsiteY4" fmla="*/ 1136137 h 1262374"/>
                <a:gd name="connsiteX5" fmla="*/ 1451731 w 1577968"/>
                <a:gd name="connsiteY5" fmla="*/ 1262374 h 1262374"/>
                <a:gd name="connsiteX6" fmla="*/ 126237 w 1577968"/>
                <a:gd name="connsiteY6" fmla="*/ 1262374 h 1262374"/>
                <a:gd name="connsiteX7" fmla="*/ 0 w 1577968"/>
                <a:gd name="connsiteY7" fmla="*/ 1136137 h 1262374"/>
                <a:gd name="connsiteX8" fmla="*/ 0 w 1577968"/>
                <a:gd name="connsiteY8" fmla="*/ 126237 h 126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7968" h="1262374">
                  <a:moveTo>
                    <a:pt x="0" y="126237"/>
                  </a:moveTo>
                  <a:cubicBezTo>
                    <a:pt x="0" y="56518"/>
                    <a:pt x="56518" y="0"/>
                    <a:pt x="126237" y="0"/>
                  </a:cubicBezTo>
                  <a:lnTo>
                    <a:pt x="1451731" y="0"/>
                  </a:lnTo>
                  <a:cubicBezTo>
                    <a:pt x="1521450" y="0"/>
                    <a:pt x="1577968" y="56518"/>
                    <a:pt x="1577968" y="126237"/>
                  </a:cubicBezTo>
                  <a:lnTo>
                    <a:pt x="1577968" y="1136137"/>
                  </a:lnTo>
                  <a:cubicBezTo>
                    <a:pt x="1577968" y="1205856"/>
                    <a:pt x="1521450" y="1262374"/>
                    <a:pt x="1451731" y="1262374"/>
                  </a:cubicBezTo>
                  <a:lnTo>
                    <a:pt x="126237" y="1262374"/>
                  </a:lnTo>
                  <a:cubicBezTo>
                    <a:pt x="56518" y="1262374"/>
                    <a:pt x="0" y="1205856"/>
                    <a:pt x="0" y="1136137"/>
                  </a:cubicBezTo>
                  <a:lnTo>
                    <a:pt x="0" y="12623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585" tIns="32585" rIns="32585" bIns="32585" numCol="1" spcCol="1270" anchor="ctr" anchorCtr="0">
              <a:noAutofit/>
            </a:bodyPr>
            <a:lstStyle/>
            <a:p>
              <a:pPr algn="ctr" defTabSz="27503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9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QUERY</a:t>
              </a:r>
            </a:p>
            <a:p>
              <a:pPr algn="ctr" defTabSz="27503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9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SCORE</a:t>
              </a:r>
            </a:p>
          </p:txBody>
        </p:sp>
        <p:pic>
          <p:nvPicPr>
            <p:cNvPr id="167" name="Picture 2" descr="Imagem relacionada"/>
            <p:cNvPicPr>
              <a:picLocks noChangeAspect="1" noChangeArrowheads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126" t="4703" r="50417" b="18417"/>
            <a:stretch/>
          </p:blipFill>
          <p:spPr bwMode="auto">
            <a:xfrm>
              <a:off x="7680731" y="2145452"/>
              <a:ext cx="323987" cy="287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8" name="Agrupar 167"/>
          <p:cNvGrpSpPr/>
          <p:nvPr/>
        </p:nvGrpSpPr>
        <p:grpSpPr>
          <a:xfrm>
            <a:off x="4468618" y="2635635"/>
            <a:ext cx="1312406" cy="710086"/>
            <a:chOff x="6381142" y="3764912"/>
            <a:chExt cx="2333165" cy="1262374"/>
          </a:xfrm>
        </p:grpSpPr>
        <p:sp>
          <p:nvSpPr>
            <p:cNvPr id="169" name="Seta para a Esquerda 168"/>
            <p:cNvSpPr/>
            <p:nvPr/>
          </p:nvSpPr>
          <p:spPr>
            <a:xfrm>
              <a:off x="6381142" y="4159404"/>
              <a:ext cx="1518851" cy="473390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0" name="Forma Livre 169"/>
            <p:cNvSpPr/>
            <p:nvPr/>
          </p:nvSpPr>
          <p:spPr>
            <a:xfrm>
              <a:off x="7111010" y="3764912"/>
              <a:ext cx="1577968" cy="1262374"/>
            </a:xfrm>
            <a:custGeom>
              <a:avLst/>
              <a:gdLst>
                <a:gd name="connsiteX0" fmla="*/ 0 w 1577968"/>
                <a:gd name="connsiteY0" fmla="*/ 126237 h 1262374"/>
                <a:gd name="connsiteX1" fmla="*/ 126237 w 1577968"/>
                <a:gd name="connsiteY1" fmla="*/ 0 h 1262374"/>
                <a:gd name="connsiteX2" fmla="*/ 1451731 w 1577968"/>
                <a:gd name="connsiteY2" fmla="*/ 0 h 1262374"/>
                <a:gd name="connsiteX3" fmla="*/ 1577968 w 1577968"/>
                <a:gd name="connsiteY3" fmla="*/ 126237 h 1262374"/>
                <a:gd name="connsiteX4" fmla="*/ 1577968 w 1577968"/>
                <a:gd name="connsiteY4" fmla="*/ 1136137 h 1262374"/>
                <a:gd name="connsiteX5" fmla="*/ 1451731 w 1577968"/>
                <a:gd name="connsiteY5" fmla="*/ 1262374 h 1262374"/>
                <a:gd name="connsiteX6" fmla="*/ 126237 w 1577968"/>
                <a:gd name="connsiteY6" fmla="*/ 1262374 h 1262374"/>
                <a:gd name="connsiteX7" fmla="*/ 0 w 1577968"/>
                <a:gd name="connsiteY7" fmla="*/ 1136137 h 1262374"/>
                <a:gd name="connsiteX8" fmla="*/ 0 w 1577968"/>
                <a:gd name="connsiteY8" fmla="*/ 126237 h 126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7968" h="1262374">
                  <a:moveTo>
                    <a:pt x="0" y="126237"/>
                  </a:moveTo>
                  <a:cubicBezTo>
                    <a:pt x="0" y="56518"/>
                    <a:pt x="56518" y="0"/>
                    <a:pt x="126237" y="0"/>
                  </a:cubicBezTo>
                  <a:lnTo>
                    <a:pt x="1451731" y="0"/>
                  </a:lnTo>
                  <a:cubicBezTo>
                    <a:pt x="1521450" y="0"/>
                    <a:pt x="1577968" y="56518"/>
                    <a:pt x="1577968" y="126237"/>
                  </a:cubicBezTo>
                  <a:lnTo>
                    <a:pt x="1577968" y="1136137"/>
                  </a:lnTo>
                  <a:cubicBezTo>
                    <a:pt x="1577968" y="1205856"/>
                    <a:pt x="1521450" y="1262374"/>
                    <a:pt x="1451731" y="1262374"/>
                  </a:cubicBezTo>
                  <a:lnTo>
                    <a:pt x="126237" y="1262374"/>
                  </a:lnTo>
                  <a:cubicBezTo>
                    <a:pt x="56518" y="1262374"/>
                    <a:pt x="0" y="1205856"/>
                    <a:pt x="0" y="1136137"/>
                  </a:cubicBezTo>
                  <a:lnTo>
                    <a:pt x="0" y="12623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3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585" tIns="32585" rIns="32585" bIns="32585" numCol="1" spcCol="1270" anchor="ctr" anchorCtr="0">
              <a:noAutofit/>
            </a:bodyPr>
            <a:lstStyle/>
            <a:p>
              <a:pPr algn="ctr" defTabSz="514350"/>
              <a:r>
                <a:rPr lang="pt-BR" sz="788" i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ENVIRONMENT FOR THE POC</a:t>
              </a:r>
            </a:p>
            <a:p>
              <a:pPr algn="ctr" defTabSz="27503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788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  <a:p>
              <a:pPr algn="ctr" defTabSz="27503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788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(AZURE Cloud)</a:t>
              </a:r>
            </a:p>
          </p:txBody>
        </p:sp>
        <p:pic>
          <p:nvPicPr>
            <p:cNvPr id="171" name="Picture 2" descr="Imagem relacionada"/>
            <p:cNvPicPr>
              <a:picLocks noChangeAspect="1" noChangeArrowheads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581" t="4807" r="6631" b="18311"/>
            <a:stretch/>
          </p:blipFill>
          <p:spPr bwMode="auto">
            <a:xfrm>
              <a:off x="8398214" y="3892261"/>
              <a:ext cx="316093" cy="271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2" name="Agrupar 171"/>
          <p:cNvGrpSpPr/>
          <p:nvPr/>
        </p:nvGrpSpPr>
        <p:grpSpPr>
          <a:xfrm>
            <a:off x="5360618" y="1402917"/>
            <a:ext cx="1847866" cy="602675"/>
            <a:chOff x="7966920" y="1573413"/>
            <a:chExt cx="3285094" cy="1071421"/>
          </a:xfrm>
        </p:grpSpPr>
        <p:sp>
          <p:nvSpPr>
            <p:cNvPr id="173" name="Seta em Curva para Baixo 172"/>
            <p:cNvSpPr/>
            <p:nvPr/>
          </p:nvSpPr>
          <p:spPr>
            <a:xfrm rot="20541040">
              <a:off x="7966920" y="1573413"/>
              <a:ext cx="726097" cy="371949"/>
            </a:xfrm>
            <a:prstGeom prst="curvedDownArrow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/>
              <a:endParaRPr lang="pt-BR" sz="1013">
                <a:solidFill>
                  <a:srgbClr val="575756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174" name="Agrupar 173"/>
            <p:cNvGrpSpPr/>
            <p:nvPr/>
          </p:nvGrpSpPr>
          <p:grpSpPr>
            <a:xfrm>
              <a:off x="8809730" y="1732917"/>
              <a:ext cx="2442284" cy="407059"/>
              <a:chOff x="9162657" y="3124582"/>
              <a:chExt cx="2442284" cy="450103"/>
            </a:xfrm>
          </p:grpSpPr>
          <p:sp>
            <p:nvSpPr>
              <p:cNvPr id="178" name="Retângulo Arredondado 177"/>
              <p:cNvSpPr/>
              <p:nvPr/>
            </p:nvSpPr>
            <p:spPr>
              <a:xfrm>
                <a:off x="9162657" y="3124582"/>
                <a:ext cx="2442284" cy="450103"/>
              </a:xfrm>
              <a:prstGeom prst="roundRect">
                <a:avLst>
                  <a:gd name="adj" fmla="val 10000"/>
                </a:avLst>
              </a:prstGeom>
              <a:solidFill>
                <a:schemeClr val="accent5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9" name="CaixaDeTexto 178"/>
              <p:cNvSpPr txBox="1"/>
              <p:nvPr/>
            </p:nvSpPr>
            <p:spPr>
              <a:xfrm>
                <a:off x="9219883" y="3137765"/>
                <a:ext cx="2327832" cy="423737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787" tIns="11787" rIns="11787" bIns="11787" numCol="1" spcCol="1270" anchor="ctr" anchorCtr="0">
                <a:noAutofit/>
              </a:bodyPr>
              <a:lstStyle/>
              <a:p>
                <a:pPr algn="ctr" defTabSz="27503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pt-BR" sz="619" b="1" i="1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Query score </a:t>
                </a:r>
                <a:r>
                  <a:rPr lang="pt-BR" sz="619" b="1" i="1" dirty="0" err="1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using</a:t>
                </a:r>
                <a:r>
                  <a:rPr lang="pt-BR" sz="619" b="1" i="1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 SAS</a:t>
                </a:r>
              </a:p>
            </p:txBody>
          </p:sp>
        </p:grpSp>
        <p:grpSp>
          <p:nvGrpSpPr>
            <p:cNvPr id="175" name="Agrupar 174"/>
            <p:cNvGrpSpPr/>
            <p:nvPr/>
          </p:nvGrpSpPr>
          <p:grpSpPr>
            <a:xfrm>
              <a:off x="8809730" y="2237775"/>
              <a:ext cx="2442284" cy="407059"/>
              <a:chOff x="9162657" y="3629440"/>
              <a:chExt cx="2442284" cy="450103"/>
            </a:xfrm>
          </p:grpSpPr>
          <p:sp>
            <p:nvSpPr>
              <p:cNvPr id="176" name="Retângulo Arredondado 175"/>
              <p:cNvSpPr/>
              <p:nvPr/>
            </p:nvSpPr>
            <p:spPr>
              <a:xfrm>
                <a:off x="9162657" y="3629440"/>
                <a:ext cx="2442284" cy="450103"/>
              </a:xfrm>
              <a:prstGeom prst="roundRect">
                <a:avLst>
                  <a:gd name="adj" fmla="val 10000"/>
                </a:avLst>
              </a:prstGeom>
              <a:solidFill>
                <a:schemeClr val="accent5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3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7" name="CaixaDeTexto 176"/>
              <p:cNvSpPr txBox="1"/>
              <p:nvPr/>
            </p:nvSpPr>
            <p:spPr>
              <a:xfrm>
                <a:off x="9219883" y="3641221"/>
                <a:ext cx="2327832" cy="423738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1787" tIns="11787" rIns="11787" bIns="11787" numCol="1" spcCol="1270" anchor="ctr" anchorCtr="0">
                <a:noAutofit/>
              </a:bodyPr>
              <a:lstStyle/>
              <a:p>
                <a:pPr algn="ctr" defTabSz="27503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pt-BR" sz="619" b="1" i="1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Query </a:t>
                </a:r>
                <a:r>
                  <a:rPr lang="pt-BR" sz="619" b="1" i="1" dirty="0" err="1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directly</a:t>
                </a:r>
                <a:r>
                  <a:rPr lang="pt-BR" sz="619" b="1" i="1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pt-BR" sz="619" b="1" i="1" dirty="0" err="1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with</a:t>
                </a:r>
                <a:r>
                  <a:rPr lang="pt-BR" sz="619" b="1" i="1" dirty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 Hadoop</a:t>
                </a:r>
              </a:p>
            </p:txBody>
          </p:sp>
        </p:grpSp>
      </p:grpSp>
      <p:grpSp>
        <p:nvGrpSpPr>
          <p:cNvPr id="180" name="Agrupar 179"/>
          <p:cNvGrpSpPr/>
          <p:nvPr/>
        </p:nvGrpSpPr>
        <p:grpSpPr>
          <a:xfrm>
            <a:off x="2136688" y="2635635"/>
            <a:ext cx="1298157" cy="710086"/>
            <a:chOff x="2235489" y="3764912"/>
            <a:chExt cx="2307835" cy="1262374"/>
          </a:xfrm>
        </p:grpSpPr>
        <p:sp>
          <p:nvSpPr>
            <p:cNvPr id="181" name="Seta para a Esquerda 180"/>
            <p:cNvSpPr/>
            <p:nvPr/>
          </p:nvSpPr>
          <p:spPr>
            <a:xfrm rot="10800000">
              <a:off x="3024473" y="4159404"/>
              <a:ext cx="1518851" cy="473390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2" name="Forma Livre 181"/>
            <p:cNvSpPr/>
            <p:nvPr/>
          </p:nvSpPr>
          <p:spPr>
            <a:xfrm>
              <a:off x="2235489" y="3764912"/>
              <a:ext cx="1577968" cy="1262374"/>
            </a:xfrm>
            <a:custGeom>
              <a:avLst/>
              <a:gdLst>
                <a:gd name="connsiteX0" fmla="*/ 0 w 1577968"/>
                <a:gd name="connsiteY0" fmla="*/ 126237 h 1262374"/>
                <a:gd name="connsiteX1" fmla="*/ 126237 w 1577968"/>
                <a:gd name="connsiteY1" fmla="*/ 0 h 1262374"/>
                <a:gd name="connsiteX2" fmla="*/ 1451731 w 1577968"/>
                <a:gd name="connsiteY2" fmla="*/ 0 h 1262374"/>
                <a:gd name="connsiteX3" fmla="*/ 1577968 w 1577968"/>
                <a:gd name="connsiteY3" fmla="*/ 126237 h 1262374"/>
                <a:gd name="connsiteX4" fmla="*/ 1577968 w 1577968"/>
                <a:gd name="connsiteY4" fmla="*/ 1136137 h 1262374"/>
                <a:gd name="connsiteX5" fmla="*/ 1451731 w 1577968"/>
                <a:gd name="connsiteY5" fmla="*/ 1262374 h 1262374"/>
                <a:gd name="connsiteX6" fmla="*/ 126237 w 1577968"/>
                <a:gd name="connsiteY6" fmla="*/ 1262374 h 1262374"/>
                <a:gd name="connsiteX7" fmla="*/ 0 w 1577968"/>
                <a:gd name="connsiteY7" fmla="*/ 1136137 h 1262374"/>
                <a:gd name="connsiteX8" fmla="*/ 0 w 1577968"/>
                <a:gd name="connsiteY8" fmla="*/ 126237 h 126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7968" h="1262374">
                  <a:moveTo>
                    <a:pt x="0" y="126237"/>
                  </a:moveTo>
                  <a:cubicBezTo>
                    <a:pt x="0" y="56518"/>
                    <a:pt x="56518" y="0"/>
                    <a:pt x="126237" y="0"/>
                  </a:cubicBezTo>
                  <a:lnTo>
                    <a:pt x="1451731" y="0"/>
                  </a:lnTo>
                  <a:cubicBezTo>
                    <a:pt x="1521450" y="0"/>
                    <a:pt x="1577968" y="56518"/>
                    <a:pt x="1577968" y="126237"/>
                  </a:cubicBezTo>
                  <a:lnTo>
                    <a:pt x="1577968" y="1136137"/>
                  </a:lnTo>
                  <a:cubicBezTo>
                    <a:pt x="1577968" y="1205856"/>
                    <a:pt x="1521450" y="1262374"/>
                    <a:pt x="1451731" y="1262374"/>
                  </a:cubicBezTo>
                  <a:lnTo>
                    <a:pt x="126237" y="1262374"/>
                  </a:lnTo>
                  <a:cubicBezTo>
                    <a:pt x="56518" y="1262374"/>
                    <a:pt x="0" y="1205856"/>
                    <a:pt x="0" y="1136137"/>
                  </a:cubicBezTo>
                  <a:lnTo>
                    <a:pt x="0" y="12623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585" tIns="32585" rIns="32585" bIns="32585" numCol="1" spcCol="1270" anchor="ctr" anchorCtr="0">
              <a:noAutofit/>
            </a:bodyPr>
            <a:lstStyle/>
            <a:p>
              <a:pPr algn="ctr" defTabSz="514350"/>
              <a:r>
                <a:rPr lang="pt-BR" sz="9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ARCHIVE PROCESSING</a:t>
              </a:r>
            </a:p>
          </p:txBody>
        </p:sp>
        <p:pic>
          <p:nvPicPr>
            <p:cNvPr id="183" name="Picture 2" descr="Imagem relacionada"/>
            <p:cNvPicPr>
              <a:picLocks noChangeAspect="1" noChangeArrowheads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581" t="4807" r="6631" b="18311"/>
            <a:stretch/>
          </p:blipFill>
          <p:spPr bwMode="auto">
            <a:xfrm>
              <a:off x="3560602" y="3892260"/>
              <a:ext cx="316093" cy="271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4" name="Agrupar 183"/>
          <p:cNvGrpSpPr/>
          <p:nvPr/>
        </p:nvGrpSpPr>
        <p:grpSpPr>
          <a:xfrm>
            <a:off x="2538314" y="1666023"/>
            <a:ext cx="952626" cy="1084279"/>
            <a:chOff x="2949492" y="2041155"/>
            <a:chExt cx="1693557" cy="1927607"/>
          </a:xfrm>
        </p:grpSpPr>
        <p:sp>
          <p:nvSpPr>
            <p:cNvPr id="185" name="Seta para a Esquerda 184"/>
            <p:cNvSpPr/>
            <p:nvPr/>
          </p:nvSpPr>
          <p:spPr>
            <a:xfrm rot="13500000">
              <a:off x="3516046" y="2972642"/>
              <a:ext cx="1518851" cy="473390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6" name="Forma Livre 185"/>
            <p:cNvSpPr/>
            <p:nvPr/>
          </p:nvSpPr>
          <p:spPr>
            <a:xfrm>
              <a:off x="2949492" y="2041155"/>
              <a:ext cx="1577968" cy="1262374"/>
            </a:xfrm>
            <a:custGeom>
              <a:avLst/>
              <a:gdLst>
                <a:gd name="connsiteX0" fmla="*/ 0 w 1577968"/>
                <a:gd name="connsiteY0" fmla="*/ 126237 h 1262374"/>
                <a:gd name="connsiteX1" fmla="*/ 126237 w 1577968"/>
                <a:gd name="connsiteY1" fmla="*/ 0 h 1262374"/>
                <a:gd name="connsiteX2" fmla="*/ 1451731 w 1577968"/>
                <a:gd name="connsiteY2" fmla="*/ 0 h 1262374"/>
                <a:gd name="connsiteX3" fmla="*/ 1577968 w 1577968"/>
                <a:gd name="connsiteY3" fmla="*/ 126237 h 1262374"/>
                <a:gd name="connsiteX4" fmla="*/ 1577968 w 1577968"/>
                <a:gd name="connsiteY4" fmla="*/ 1136137 h 1262374"/>
                <a:gd name="connsiteX5" fmla="*/ 1451731 w 1577968"/>
                <a:gd name="connsiteY5" fmla="*/ 1262374 h 1262374"/>
                <a:gd name="connsiteX6" fmla="*/ 126237 w 1577968"/>
                <a:gd name="connsiteY6" fmla="*/ 1262374 h 1262374"/>
                <a:gd name="connsiteX7" fmla="*/ 0 w 1577968"/>
                <a:gd name="connsiteY7" fmla="*/ 1136137 h 1262374"/>
                <a:gd name="connsiteX8" fmla="*/ 0 w 1577968"/>
                <a:gd name="connsiteY8" fmla="*/ 126237 h 126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7968" h="1262374">
                  <a:moveTo>
                    <a:pt x="0" y="126237"/>
                  </a:moveTo>
                  <a:cubicBezTo>
                    <a:pt x="0" y="56518"/>
                    <a:pt x="56518" y="0"/>
                    <a:pt x="126237" y="0"/>
                  </a:cubicBezTo>
                  <a:lnTo>
                    <a:pt x="1451731" y="0"/>
                  </a:lnTo>
                  <a:cubicBezTo>
                    <a:pt x="1521450" y="0"/>
                    <a:pt x="1577968" y="56518"/>
                    <a:pt x="1577968" y="126237"/>
                  </a:cubicBezTo>
                  <a:lnTo>
                    <a:pt x="1577968" y="1136137"/>
                  </a:lnTo>
                  <a:cubicBezTo>
                    <a:pt x="1577968" y="1205856"/>
                    <a:pt x="1521450" y="1262374"/>
                    <a:pt x="1451731" y="1262374"/>
                  </a:cubicBezTo>
                  <a:lnTo>
                    <a:pt x="126237" y="1262374"/>
                  </a:lnTo>
                  <a:cubicBezTo>
                    <a:pt x="56518" y="1262374"/>
                    <a:pt x="0" y="1205856"/>
                    <a:pt x="0" y="1136137"/>
                  </a:cubicBezTo>
                  <a:lnTo>
                    <a:pt x="0" y="12623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3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657" tIns="33657" rIns="33657" bIns="33657" numCol="1" spcCol="1270" anchor="ctr" anchorCtr="0">
              <a:noAutofit/>
            </a:bodyPr>
            <a:lstStyle/>
            <a:p>
              <a:pPr algn="ctr" defTabSz="514350"/>
              <a:r>
                <a:rPr lang="pt-BR" sz="9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INTEGRATION</a:t>
              </a:r>
            </a:p>
          </p:txBody>
        </p:sp>
        <p:pic>
          <p:nvPicPr>
            <p:cNvPr id="187" name="Picture 2" descr="Imagem relacionada"/>
            <p:cNvPicPr>
              <a:picLocks noChangeAspect="1" noChangeArrowheads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581" t="4807" r="6631" b="18311"/>
            <a:stretch/>
          </p:blipFill>
          <p:spPr bwMode="auto">
            <a:xfrm>
              <a:off x="4326956" y="2105529"/>
              <a:ext cx="316093" cy="271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8" name="Agrupar 187"/>
          <p:cNvGrpSpPr/>
          <p:nvPr/>
        </p:nvGrpSpPr>
        <p:grpSpPr>
          <a:xfrm>
            <a:off x="3507928" y="1264395"/>
            <a:ext cx="950480" cy="1209397"/>
            <a:chOff x="4673249" y="1327151"/>
            <a:chExt cx="1689742" cy="2150038"/>
          </a:xfrm>
        </p:grpSpPr>
        <p:sp>
          <p:nvSpPr>
            <p:cNvPr id="189" name="Seta para a Esquerda 188"/>
            <p:cNvSpPr/>
            <p:nvPr/>
          </p:nvSpPr>
          <p:spPr>
            <a:xfrm rot="16200000">
              <a:off x="4702808" y="2481069"/>
              <a:ext cx="1518851" cy="473390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0" name="Forma Livre 189"/>
            <p:cNvSpPr/>
            <p:nvPr/>
          </p:nvSpPr>
          <p:spPr>
            <a:xfrm>
              <a:off x="4673249" y="1327151"/>
              <a:ext cx="1577968" cy="1262374"/>
            </a:xfrm>
            <a:custGeom>
              <a:avLst/>
              <a:gdLst>
                <a:gd name="connsiteX0" fmla="*/ 0 w 1577968"/>
                <a:gd name="connsiteY0" fmla="*/ 126237 h 1262374"/>
                <a:gd name="connsiteX1" fmla="*/ 126237 w 1577968"/>
                <a:gd name="connsiteY1" fmla="*/ 0 h 1262374"/>
                <a:gd name="connsiteX2" fmla="*/ 1451731 w 1577968"/>
                <a:gd name="connsiteY2" fmla="*/ 0 h 1262374"/>
                <a:gd name="connsiteX3" fmla="*/ 1577968 w 1577968"/>
                <a:gd name="connsiteY3" fmla="*/ 126237 h 1262374"/>
                <a:gd name="connsiteX4" fmla="*/ 1577968 w 1577968"/>
                <a:gd name="connsiteY4" fmla="*/ 1136137 h 1262374"/>
                <a:gd name="connsiteX5" fmla="*/ 1451731 w 1577968"/>
                <a:gd name="connsiteY5" fmla="*/ 1262374 h 1262374"/>
                <a:gd name="connsiteX6" fmla="*/ 126237 w 1577968"/>
                <a:gd name="connsiteY6" fmla="*/ 1262374 h 1262374"/>
                <a:gd name="connsiteX7" fmla="*/ 0 w 1577968"/>
                <a:gd name="connsiteY7" fmla="*/ 1136137 h 1262374"/>
                <a:gd name="connsiteX8" fmla="*/ 0 w 1577968"/>
                <a:gd name="connsiteY8" fmla="*/ 126237 h 126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7968" h="1262374">
                  <a:moveTo>
                    <a:pt x="0" y="126237"/>
                  </a:moveTo>
                  <a:cubicBezTo>
                    <a:pt x="0" y="56518"/>
                    <a:pt x="56518" y="0"/>
                    <a:pt x="126237" y="0"/>
                  </a:cubicBezTo>
                  <a:lnTo>
                    <a:pt x="1451731" y="0"/>
                  </a:lnTo>
                  <a:cubicBezTo>
                    <a:pt x="1521450" y="0"/>
                    <a:pt x="1577968" y="56518"/>
                    <a:pt x="1577968" y="126237"/>
                  </a:cubicBezTo>
                  <a:lnTo>
                    <a:pt x="1577968" y="1136137"/>
                  </a:lnTo>
                  <a:cubicBezTo>
                    <a:pt x="1577968" y="1205856"/>
                    <a:pt x="1521450" y="1262374"/>
                    <a:pt x="1451731" y="1262374"/>
                  </a:cubicBezTo>
                  <a:lnTo>
                    <a:pt x="126237" y="1262374"/>
                  </a:lnTo>
                  <a:cubicBezTo>
                    <a:pt x="56518" y="1262374"/>
                    <a:pt x="0" y="1205856"/>
                    <a:pt x="0" y="1136137"/>
                  </a:cubicBezTo>
                  <a:lnTo>
                    <a:pt x="0" y="126237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3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2585" tIns="32585" rIns="32585" bIns="32585" numCol="1" spcCol="1270" anchor="ctr" anchorCtr="0">
              <a:noAutofit/>
            </a:bodyPr>
            <a:lstStyle/>
            <a:p>
              <a:pPr algn="ctr" defTabSz="514350"/>
              <a:r>
                <a:rPr lang="pt-BR" sz="9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RECEIPT AND RETURN OF FILE</a:t>
              </a:r>
            </a:p>
          </p:txBody>
        </p:sp>
        <p:pic>
          <p:nvPicPr>
            <p:cNvPr id="191" name="Picture 2" descr="Imagem relacionada"/>
            <p:cNvPicPr>
              <a:picLocks noChangeAspect="1" noChangeArrowheads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8581" t="4807" r="6631" b="18311"/>
            <a:stretch/>
          </p:blipFill>
          <p:spPr bwMode="auto">
            <a:xfrm>
              <a:off x="6046898" y="1435472"/>
              <a:ext cx="316093" cy="271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2" name="Título 2"/>
          <p:cNvSpPr txBox="1">
            <a:spLocks/>
          </p:cNvSpPr>
          <p:nvPr/>
        </p:nvSpPr>
        <p:spPr>
          <a:xfrm>
            <a:off x="1581772" y="5282985"/>
            <a:ext cx="2194157" cy="2427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14350"/>
            <a:r>
              <a:rPr lang="pt-BR" sz="788" i="1" dirty="0">
                <a:solidFill>
                  <a:srgbClr val="575756"/>
                </a:solidFill>
                <a:latin typeface="Century Gothic" panose="020B0502020202020204" pitchFamily="34" charset="0"/>
              </a:rPr>
              <a:t>*Processamento completo, todas as regras</a:t>
            </a:r>
          </a:p>
          <a:p>
            <a:pPr defTabSz="514350"/>
            <a:r>
              <a:rPr lang="pt-BR" sz="788" i="1" dirty="0">
                <a:solidFill>
                  <a:srgbClr val="575756"/>
                </a:solidFill>
                <a:latin typeface="Century Gothic" panose="020B0502020202020204" pitchFamily="34" charset="0"/>
              </a:rPr>
              <a:t>**Ambiente com concorrência</a:t>
            </a:r>
          </a:p>
          <a:p>
            <a:pPr defTabSz="514350"/>
            <a:endParaRPr lang="pt-BR" sz="1013" dirty="0">
              <a:solidFill>
                <a:srgbClr val="575756"/>
              </a:solidFill>
              <a:latin typeface="Century Gothic" panose="020B0502020202020204" pitchFamily="34" charset="0"/>
            </a:endParaRPr>
          </a:p>
          <a:p>
            <a:pPr defTabSz="514350">
              <a:lnSpc>
                <a:spcPct val="100000"/>
              </a:lnSpc>
            </a:pPr>
            <a:endParaRPr lang="pt-BR" sz="1350" dirty="0">
              <a:solidFill>
                <a:srgbClr val="575756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193" name="Tabela 1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86748"/>
              </p:ext>
            </p:extLst>
          </p:nvPr>
        </p:nvGraphicFramePr>
        <p:xfrm>
          <a:off x="2071144" y="3563949"/>
          <a:ext cx="3467792" cy="1439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963">
                <a:tc>
                  <a:txBody>
                    <a:bodyPr/>
                    <a:lstStyle/>
                    <a:p>
                      <a:pPr algn="ctr"/>
                      <a:r>
                        <a:rPr lang="pt-BR" sz="800" dirty="0" err="1" smtClean="0"/>
                        <a:t>Component</a:t>
                      </a:r>
                      <a:endParaRPr lang="pt-BR" sz="800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 smtClean="0"/>
                        <a:t>Time</a:t>
                      </a:r>
                      <a:endParaRPr lang="pt-BR" sz="800" baseline="0" dirty="0" smtClean="0"/>
                    </a:p>
                    <a:p>
                      <a:pPr algn="ctr"/>
                      <a:r>
                        <a:rPr lang="pt-BR" sz="800" baseline="0" dirty="0" smtClean="0"/>
                        <a:t>(Milissegundos)</a:t>
                      </a:r>
                      <a:endParaRPr lang="pt-BR" sz="8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963">
                <a:tc>
                  <a:txBody>
                    <a:bodyPr/>
                    <a:lstStyle/>
                    <a:p>
                      <a:pPr algn="l"/>
                      <a:r>
                        <a:rPr lang="pt-BR" sz="800" b="1" dirty="0" smtClean="0"/>
                        <a:t>MF &gt; UC Conect / Hadoop</a:t>
                      </a:r>
                      <a:endParaRPr lang="pt-BR" sz="800" b="1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 smtClean="0"/>
                        <a:t>810.04</a:t>
                      </a:r>
                      <a:endParaRPr lang="pt-BR" sz="8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9963">
                <a:tc>
                  <a:txBody>
                    <a:bodyPr/>
                    <a:lstStyle/>
                    <a:p>
                      <a:pPr algn="l"/>
                      <a:r>
                        <a:rPr lang="pt-BR" sz="800" b="1" dirty="0" smtClean="0"/>
                        <a:t>MF &gt; OSGi / Hadoop</a:t>
                      </a:r>
                      <a:endParaRPr lang="pt-BR" sz="800" b="1" dirty="0"/>
                    </a:p>
                  </a:txBody>
                  <a:tcPr marL="51435" marR="51435" marT="25718" marB="2571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dirty="0" smtClean="0"/>
                        <a:t>802.46</a:t>
                      </a:r>
                      <a:endParaRPr lang="pt-BR" sz="800" dirty="0"/>
                    </a:p>
                  </a:txBody>
                  <a:tcPr marL="51435" marR="51435" marT="25718" marB="25718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94" name="Agrupar 193"/>
          <p:cNvGrpSpPr/>
          <p:nvPr/>
        </p:nvGrpSpPr>
        <p:grpSpPr>
          <a:xfrm>
            <a:off x="5834699" y="2079681"/>
            <a:ext cx="1373785" cy="228971"/>
            <a:chOff x="8866956" y="3172651"/>
            <a:chExt cx="2442284" cy="407059"/>
          </a:xfrm>
        </p:grpSpPr>
        <p:sp>
          <p:nvSpPr>
            <p:cNvPr id="195" name="Retângulo Arredondado 194"/>
            <p:cNvSpPr/>
            <p:nvPr/>
          </p:nvSpPr>
          <p:spPr>
            <a:xfrm>
              <a:off x="8866956" y="3172651"/>
              <a:ext cx="2442284" cy="407059"/>
            </a:xfrm>
            <a:prstGeom prst="roundRect">
              <a:avLst>
                <a:gd name="adj" fmla="val 10000"/>
              </a:avLst>
            </a:prstGeom>
            <a:solidFill>
              <a:schemeClr val="accent5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3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6" name="CaixaDeTexto 195"/>
            <p:cNvSpPr txBox="1"/>
            <p:nvPr/>
          </p:nvSpPr>
          <p:spPr>
            <a:xfrm>
              <a:off x="8916720" y="3194202"/>
              <a:ext cx="2327832" cy="383215"/>
            </a:xfrm>
            <a:prstGeom prst="rect">
              <a:avLst/>
            </a:prstGeom>
            <a:solidFill>
              <a:schemeClr val="accent5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787" tIns="11787" rIns="11787" bIns="11787" numCol="1" spcCol="1270" anchor="ctr" anchorCtr="0">
              <a:noAutofit/>
            </a:bodyPr>
            <a:lstStyle/>
            <a:p>
              <a:pPr algn="ctr" defTabSz="27503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619" b="1" i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Delivery </a:t>
              </a:r>
              <a:r>
                <a:rPr lang="pt-BR" sz="619" b="1" i="1" dirty="0" err="1">
                  <a:solidFill>
                    <a:srgbClr val="FFFFFF"/>
                  </a:solidFill>
                  <a:latin typeface="Century Gothic" panose="020B0502020202020204" pitchFamily="34" charset="0"/>
                </a:rPr>
                <a:t>expected</a:t>
              </a:r>
              <a:r>
                <a:rPr lang="pt-BR" sz="619" b="1" i="1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for 04/05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360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  <p:bldP spid="19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"/>
            <a:ext cx="9144000" cy="5714786"/>
          </a:xfrm>
          <a:prstGeom prst="rect">
            <a:avLst/>
          </a:prstGeom>
        </p:spPr>
      </p:pic>
      <p:sp>
        <p:nvSpPr>
          <p:cNvPr id="211" name="Retângulo Arredondado 210"/>
          <p:cNvSpPr/>
          <p:nvPr/>
        </p:nvSpPr>
        <p:spPr>
          <a:xfrm>
            <a:off x="176635" y="2362935"/>
            <a:ext cx="4471015" cy="2478206"/>
          </a:xfrm>
          <a:prstGeom prst="roundRect">
            <a:avLst>
              <a:gd name="adj" fmla="val 7604"/>
            </a:avLst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atin typeface="Century Gothic" panose="020B0502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69273" y="364994"/>
            <a:ext cx="6724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LEAN/KAIZEN </a:t>
            </a:r>
            <a:r>
              <a:rPr lang="pt-BR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Score </a:t>
            </a:r>
            <a:r>
              <a:rPr lang="pt-BR" sz="20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Process</a:t>
            </a:r>
            <a:endParaRPr lang="pt-BR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2696477" y="810845"/>
            <a:ext cx="65" cy="553998"/>
          </a:xfrm>
          <a:prstGeom prst="rect">
            <a:avLst/>
          </a:prstGeom>
          <a:noFill/>
        </p:spPr>
        <p:txBody>
          <a:bodyPr wrap="none" lIns="0" tIns="0" rIns="0" bIns="0" numCol="1" spcCol="151200" rtlCol="0">
            <a:spAutoFit/>
          </a:bodyPr>
          <a:lstStyle/>
          <a:p>
            <a:pPr algn="ctr"/>
            <a:endParaRPr lang="pt-BR" sz="3600" b="1" dirty="0" smtClean="0">
              <a:solidFill>
                <a:srgbClr val="FF0000"/>
              </a:solidFill>
            </a:endParaRPr>
          </a:p>
        </p:txBody>
      </p:sp>
      <p:sp>
        <p:nvSpPr>
          <p:cNvPr id="160" name="Round Same Side Corner Rectangle 5"/>
          <p:cNvSpPr/>
          <p:nvPr/>
        </p:nvSpPr>
        <p:spPr>
          <a:xfrm>
            <a:off x="2446020" y="2360727"/>
            <a:ext cx="2201630" cy="452439"/>
          </a:xfrm>
          <a:prstGeom prst="round2SameRect">
            <a:avLst>
              <a:gd name="adj1" fmla="val 6479"/>
              <a:gd name="adj2" fmla="val 0"/>
            </a:avLst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62" name="TextBox 8"/>
          <p:cNvSpPr txBox="1"/>
          <p:nvPr/>
        </p:nvSpPr>
        <p:spPr>
          <a:xfrm>
            <a:off x="2903897" y="2493301"/>
            <a:ext cx="1285875" cy="2654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defRPr/>
            </a:pPr>
            <a:r>
              <a:rPr lang="en-US" sz="1125" dirty="0">
                <a:solidFill>
                  <a:srgbClr val="FFFFFF"/>
                </a:solidFill>
                <a:latin typeface="Century Gothic" panose="020B0502020202020204" pitchFamily="34" charset="0"/>
              </a:rPr>
              <a:t>MARCH 2018</a:t>
            </a:r>
            <a:endParaRPr lang="id-ID" sz="1125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97" name="Rectangle 9"/>
          <p:cNvSpPr/>
          <p:nvPr/>
        </p:nvSpPr>
        <p:spPr>
          <a:xfrm>
            <a:off x="4257526" y="2486980"/>
            <a:ext cx="390125" cy="27699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defRPr/>
            </a:pPr>
            <a:r>
              <a:rPr lang="en-US" sz="1350" dirty="0">
                <a:ln w="0"/>
                <a:solidFill>
                  <a:srgbClr val="FFFFFF"/>
                </a:solidFill>
                <a:latin typeface="Century Gothic" panose="020B0502020202020204" pitchFamily="34" charset="0"/>
              </a:rPr>
              <a:t></a:t>
            </a:r>
            <a:endParaRPr lang="en-US" sz="1350" dirty="0">
              <a:ln w="0"/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98" name="Rectangle 10"/>
          <p:cNvSpPr/>
          <p:nvPr/>
        </p:nvSpPr>
        <p:spPr>
          <a:xfrm>
            <a:off x="2446019" y="2483701"/>
            <a:ext cx="390125" cy="27699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defRPr/>
            </a:pPr>
            <a:r>
              <a:rPr lang="en-US" sz="1350" dirty="0">
                <a:ln w="0"/>
                <a:solidFill>
                  <a:srgbClr val="FFFFFF"/>
                </a:solidFill>
                <a:latin typeface="Century Gothic" panose="020B0502020202020204" pitchFamily="34" charset="0"/>
              </a:rPr>
              <a:t></a:t>
            </a:r>
            <a:endParaRPr lang="en-US" sz="1350" dirty="0">
              <a:ln w="0"/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199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893868"/>
              </p:ext>
            </p:extLst>
          </p:nvPr>
        </p:nvGraphicFramePr>
        <p:xfrm>
          <a:off x="2500990" y="2958801"/>
          <a:ext cx="2091691" cy="188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813">
                  <a:extLst>
                    <a:ext uri="{9D8B030D-6E8A-4147-A177-3AD203B41FA5}">
                      <a16:colId xmlns:a16="http://schemas.microsoft.com/office/drawing/2014/main" val="2051396659"/>
                    </a:ext>
                  </a:extLst>
                </a:gridCol>
                <a:gridCol w="298813">
                  <a:extLst>
                    <a:ext uri="{9D8B030D-6E8A-4147-A177-3AD203B41FA5}">
                      <a16:colId xmlns:a16="http://schemas.microsoft.com/office/drawing/2014/main" val="2574884284"/>
                    </a:ext>
                  </a:extLst>
                </a:gridCol>
                <a:gridCol w="298813">
                  <a:extLst>
                    <a:ext uri="{9D8B030D-6E8A-4147-A177-3AD203B41FA5}">
                      <a16:colId xmlns:a16="http://schemas.microsoft.com/office/drawing/2014/main" val="3897375207"/>
                    </a:ext>
                  </a:extLst>
                </a:gridCol>
                <a:gridCol w="298813">
                  <a:extLst>
                    <a:ext uri="{9D8B030D-6E8A-4147-A177-3AD203B41FA5}">
                      <a16:colId xmlns:a16="http://schemas.microsoft.com/office/drawing/2014/main" val="922639786"/>
                    </a:ext>
                  </a:extLst>
                </a:gridCol>
                <a:gridCol w="298813">
                  <a:extLst>
                    <a:ext uri="{9D8B030D-6E8A-4147-A177-3AD203B41FA5}">
                      <a16:colId xmlns:a16="http://schemas.microsoft.com/office/drawing/2014/main" val="1213324591"/>
                    </a:ext>
                  </a:extLst>
                </a:gridCol>
                <a:gridCol w="298813">
                  <a:extLst>
                    <a:ext uri="{9D8B030D-6E8A-4147-A177-3AD203B41FA5}">
                      <a16:colId xmlns:a16="http://schemas.microsoft.com/office/drawing/2014/main" val="1495524174"/>
                    </a:ext>
                  </a:extLst>
                </a:gridCol>
                <a:gridCol w="298813">
                  <a:extLst>
                    <a:ext uri="{9D8B030D-6E8A-4147-A177-3AD203B41FA5}">
                      <a16:colId xmlns:a16="http://schemas.microsoft.com/office/drawing/2014/main" val="3733711345"/>
                    </a:ext>
                  </a:extLst>
                </a:gridCol>
              </a:tblGrid>
              <a:tr h="268906"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</a:t>
                      </a:r>
                      <a:endParaRPr lang="en-US" sz="800" b="1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</a:t>
                      </a:r>
                      <a:endParaRPr lang="en-US" sz="800" b="1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endParaRPr lang="en-US" sz="800" b="1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</a:t>
                      </a:r>
                      <a:endParaRPr lang="en-US" sz="800" b="1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</a:t>
                      </a:r>
                      <a:endParaRPr lang="en-US" sz="800" b="1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</a:t>
                      </a:r>
                      <a:endParaRPr lang="en-US" sz="800" b="1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</a:t>
                      </a:r>
                      <a:endParaRPr lang="en-US" sz="800" b="1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24626"/>
                  </a:ext>
                </a:extLst>
              </a:tr>
              <a:tr h="268906">
                <a:tc>
                  <a:txBody>
                    <a:bodyPr/>
                    <a:lstStyle/>
                    <a:p>
                      <a:pPr algn="ctr" rtl="0"/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E8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E8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952725"/>
                  </a:ext>
                </a:extLst>
              </a:tr>
              <a:tr h="268906"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E8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709112"/>
                  </a:ext>
                </a:extLst>
              </a:tr>
              <a:tr h="268906"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13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14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15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16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17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748938"/>
                  </a:ext>
                </a:extLst>
              </a:tr>
              <a:tr h="268906"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18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8" rtl="0" eaLnBrk="1" latinLnBrk="0" hangingPunct="1"/>
                      <a:r>
                        <a:rPr lang="en-US" sz="800" b="1" kern="1200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19</a:t>
                      </a:r>
                      <a:endParaRPr lang="en-US" sz="800" b="1" kern="1200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8" rtl="0" eaLnBrk="1" latinLnBrk="0" hangingPunct="1"/>
                      <a:r>
                        <a:rPr lang="en-US" sz="800" b="1" kern="1200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</a:t>
                      </a:r>
                      <a:endParaRPr lang="en-US" sz="800" b="1" kern="1200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8" rtl="0" eaLnBrk="1" latinLnBrk="0" hangingPunct="1"/>
                      <a:r>
                        <a:rPr lang="en-US" sz="800" b="1" kern="1200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21</a:t>
                      </a:r>
                      <a:endParaRPr lang="en-US" sz="800" b="1" kern="1200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8" rtl="0" eaLnBrk="1" latinLnBrk="0" hangingPunct="1"/>
                      <a:r>
                        <a:rPr lang="en-US" sz="800" b="1" kern="1200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22</a:t>
                      </a:r>
                      <a:endParaRPr lang="en-US" sz="800" b="1" kern="1200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8" rtl="0" eaLnBrk="1" latinLnBrk="0" hangingPunct="1"/>
                      <a:r>
                        <a:rPr lang="en-US" sz="800" b="1" kern="1200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23</a:t>
                      </a:r>
                      <a:endParaRPr lang="en-US" sz="800" b="1" kern="1200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8" rtl="0" eaLnBrk="1" latinLnBrk="0" hangingPunct="1"/>
                      <a:r>
                        <a:rPr lang="en-US" sz="800" b="1" kern="1200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24</a:t>
                      </a:r>
                      <a:endParaRPr lang="en-US" sz="800" b="1" kern="1200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831986"/>
                  </a:ext>
                </a:extLst>
              </a:tr>
              <a:tr h="268906"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25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27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28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29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30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279309"/>
                  </a:ext>
                </a:extLst>
              </a:tr>
              <a:tr h="268906">
                <a:tc>
                  <a:txBody>
                    <a:bodyPr/>
                    <a:lstStyle/>
                    <a:p>
                      <a:pPr algn="ctr" rtl="0"/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492857"/>
                  </a:ext>
                </a:extLst>
              </a:tr>
            </a:tbl>
          </a:graphicData>
        </a:graphic>
      </p:graphicFrame>
      <p:sp>
        <p:nvSpPr>
          <p:cNvPr id="200" name="Retângulo 199"/>
          <p:cNvSpPr/>
          <p:nvPr/>
        </p:nvSpPr>
        <p:spPr>
          <a:xfrm>
            <a:off x="2750702" y="3989946"/>
            <a:ext cx="1566000" cy="658645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atin typeface="Century Gothic" panose="020B0502020202020204" pitchFamily="34" charset="0"/>
            </a:endParaRPr>
          </a:p>
        </p:txBody>
      </p:sp>
      <p:sp>
        <p:nvSpPr>
          <p:cNvPr id="201" name="Oval 36"/>
          <p:cNvSpPr/>
          <p:nvPr/>
        </p:nvSpPr>
        <p:spPr>
          <a:xfrm>
            <a:off x="1294352" y="1623347"/>
            <a:ext cx="626037" cy="626037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02" name="TextBox 42"/>
          <p:cNvSpPr txBox="1"/>
          <p:nvPr/>
        </p:nvSpPr>
        <p:spPr>
          <a:xfrm>
            <a:off x="1920389" y="1754950"/>
            <a:ext cx="2025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14350"/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Score Process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3" name="Imagem 202"/>
          <p:cNvPicPr>
            <a:picLocks noChangeAspect="1"/>
          </p:cNvPicPr>
          <p:nvPr/>
        </p:nvPicPr>
        <p:blipFill>
          <a:blip r:embed="rId4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998" y="1691501"/>
            <a:ext cx="482746" cy="482746"/>
          </a:xfrm>
          <a:prstGeom prst="rect">
            <a:avLst/>
          </a:prstGeom>
        </p:spPr>
      </p:pic>
      <p:sp>
        <p:nvSpPr>
          <p:cNvPr id="204" name="Round Same Side Corner Rectangle 5"/>
          <p:cNvSpPr/>
          <p:nvPr/>
        </p:nvSpPr>
        <p:spPr>
          <a:xfrm>
            <a:off x="176636" y="2362534"/>
            <a:ext cx="2201630" cy="452439"/>
          </a:xfrm>
          <a:prstGeom prst="round2SameRect">
            <a:avLst>
              <a:gd name="adj1" fmla="val 6479"/>
              <a:gd name="adj2" fmla="val 0"/>
            </a:avLst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05" name="TextBox 8"/>
          <p:cNvSpPr txBox="1"/>
          <p:nvPr/>
        </p:nvSpPr>
        <p:spPr>
          <a:xfrm>
            <a:off x="634514" y="2479066"/>
            <a:ext cx="1285875" cy="2654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685800">
              <a:defRPr/>
            </a:pPr>
            <a:r>
              <a:rPr lang="en-US" sz="1125" dirty="0">
                <a:solidFill>
                  <a:srgbClr val="FFFFFF"/>
                </a:solidFill>
                <a:latin typeface="Century Gothic" panose="020B0502020202020204" pitchFamily="34" charset="0"/>
              </a:rPr>
              <a:t>February 2018</a:t>
            </a:r>
            <a:endParaRPr lang="id-ID" sz="1125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06" name="Rectangle 9"/>
          <p:cNvSpPr/>
          <p:nvPr/>
        </p:nvSpPr>
        <p:spPr>
          <a:xfrm>
            <a:off x="1988142" y="2472745"/>
            <a:ext cx="390125" cy="27699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defRPr/>
            </a:pPr>
            <a:r>
              <a:rPr lang="en-US" sz="1350" dirty="0">
                <a:ln w="0"/>
                <a:solidFill>
                  <a:srgbClr val="FFFFFF"/>
                </a:solidFill>
                <a:latin typeface="Century Gothic" panose="020B0502020202020204" pitchFamily="34" charset="0"/>
              </a:rPr>
              <a:t></a:t>
            </a:r>
            <a:endParaRPr lang="en-US" sz="1350" dirty="0">
              <a:ln w="0"/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07" name="Rectangle 10"/>
          <p:cNvSpPr/>
          <p:nvPr/>
        </p:nvSpPr>
        <p:spPr>
          <a:xfrm>
            <a:off x="176635" y="2469466"/>
            <a:ext cx="390125" cy="27699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 defTabSz="685800">
              <a:defRPr/>
            </a:pPr>
            <a:r>
              <a:rPr lang="en-US" sz="1350" dirty="0">
                <a:ln w="0"/>
                <a:solidFill>
                  <a:srgbClr val="FFFFFF"/>
                </a:solidFill>
                <a:latin typeface="Century Gothic" panose="020B0502020202020204" pitchFamily="34" charset="0"/>
              </a:rPr>
              <a:t></a:t>
            </a:r>
            <a:endParaRPr lang="en-US" sz="1350" dirty="0">
              <a:ln w="0"/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208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163979"/>
              </p:ext>
            </p:extLst>
          </p:nvPr>
        </p:nvGraphicFramePr>
        <p:xfrm>
          <a:off x="231606" y="2944566"/>
          <a:ext cx="2091691" cy="1882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813">
                  <a:extLst>
                    <a:ext uri="{9D8B030D-6E8A-4147-A177-3AD203B41FA5}">
                      <a16:colId xmlns:a16="http://schemas.microsoft.com/office/drawing/2014/main" val="2051396659"/>
                    </a:ext>
                  </a:extLst>
                </a:gridCol>
                <a:gridCol w="298813">
                  <a:extLst>
                    <a:ext uri="{9D8B030D-6E8A-4147-A177-3AD203B41FA5}">
                      <a16:colId xmlns:a16="http://schemas.microsoft.com/office/drawing/2014/main" val="2574884284"/>
                    </a:ext>
                  </a:extLst>
                </a:gridCol>
                <a:gridCol w="298813">
                  <a:extLst>
                    <a:ext uri="{9D8B030D-6E8A-4147-A177-3AD203B41FA5}">
                      <a16:colId xmlns:a16="http://schemas.microsoft.com/office/drawing/2014/main" val="3897375207"/>
                    </a:ext>
                  </a:extLst>
                </a:gridCol>
                <a:gridCol w="298813">
                  <a:extLst>
                    <a:ext uri="{9D8B030D-6E8A-4147-A177-3AD203B41FA5}">
                      <a16:colId xmlns:a16="http://schemas.microsoft.com/office/drawing/2014/main" val="922639786"/>
                    </a:ext>
                  </a:extLst>
                </a:gridCol>
                <a:gridCol w="298813">
                  <a:extLst>
                    <a:ext uri="{9D8B030D-6E8A-4147-A177-3AD203B41FA5}">
                      <a16:colId xmlns:a16="http://schemas.microsoft.com/office/drawing/2014/main" val="1213324591"/>
                    </a:ext>
                  </a:extLst>
                </a:gridCol>
                <a:gridCol w="298813">
                  <a:extLst>
                    <a:ext uri="{9D8B030D-6E8A-4147-A177-3AD203B41FA5}">
                      <a16:colId xmlns:a16="http://schemas.microsoft.com/office/drawing/2014/main" val="1495524174"/>
                    </a:ext>
                  </a:extLst>
                </a:gridCol>
                <a:gridCol w="298813">
                  <a:extLst>
                    <a:ext uri="{9D8B030D-6E8A-4147-A177-3AD203B41FA5}">
                      <a16:colId xmlns:a16="http://schemas.microsoft.com/office/drawing/2014/main" val="3733711345"/>
                    </a:ext>
                  </a:extLst>
                </a:gridCol>
              </a:tblGrid>
              <a:tr h="268906"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</a:t>
                      </a:r>
                      <a:endParaRPr lang="en-US" sz="800" b="1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</a:t>
                      </a:r>
                      <a:endParaRPr lang="en-US" sz="800" b="1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</a:t>
                      </a:r>
                      <a:endParaRPr lang="en-US" sz="800" b="1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</a:t>
                      </a:r>
                      <a:endParaRPr lang="en-US" sz="800" b="1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</a:t>
                      </a:r>
                      <a:endParaRPr lang="en-US" sz="800" b="1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</a:t>
                      </a:r>
                      <a:endParaRPr lang="en-US" sz="800" b="1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</a:t>
                      </a:r>
                      <a:endParaRPr lang="en-US" sz="800" b="1" dirty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24626"/>
                  </a:ext>
                </a:extLst>
              </a:tr>
              <a:tr h="268906">
                <a:tc>
                  <a:txBody>
                    <a:bodyPr/>
                    <a:lstStyle/>
                    <a:p>
                      <a:pPr algn="ctr" rtl="0"/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952725"/>
                  </a:ext>
                </a:extLst>
              </a:tr>
              <a:tr h="268906"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10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4709112"/>
                  </a:ext>
                </a:extLst>
              </a:tr>
              <a:tr h="268906"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13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14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15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16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17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748938"/>
                  </a:ext>
                </a:extLst>
              </a:tr>
              <a:tr h="268906"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18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8" rtl="0" eaLnBrk="1" latinLnBrk="0" hangingPunct="1"/>
                      <a:r>
                        <a:rPr lang="en-US" sz="800" b="1" kern="1200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19</a:t>
                      </a:r>
                      <a:endParaRPr lang="en-US" sz="800" b="1" kern="1200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378" rtl="0" eaLnBrk="1" latinLnBrk="0" hangingPunct="1"/>
                      <a:r>
                        <a:rPr lang="en-US" sz="800" b="1" kern="1200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20</a:t>
                      </a:r>
                      <a:endParaRPr lang="en-US" sz="800" b="1" kern="1200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E8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8" rtl="0" eaLnBrk="1" latinLnBrk="0" hangingPunct="1"/>
                      <a:r>
                        <a:rPr lang="en-US" sz="800" b="1" kern="1200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21</a:t>
                      </a:r>
                      <a:endParaRPr lang="en-US" sz="800" b="1" kern="1200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E8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8" rtl="0" eaLnBrk="1" latinLnBrk="0" hangingPunct="1"/>
                      <a:r>
                        <a:rPr lang="en-US" sz="800" b="1" kern="1200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22</a:t>
                      </a:r>
                      <a:endParaRPr lang="en-US" sz="800" b="1" kern="1200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E8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8" rtl="0" eaLnBrk="1" latinLnBrk="0" hangingPunct="1"/>
                      <a:r>
                        <a:rPr lang="en-US" sz="800" b="1" kern="1200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23</a:t>
                      </a:r>
                      <a:endParaRPr lang="en-US" sz="800" b="1" kern="1200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E8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378" rtl="0" eaLnBrk="1" latinLnBrk="0" hangingPunct="1"/>
                      <a:r>
                        <a:rPr lang="en-US" sz="800" b="1" kern="1200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24</a:t>
                      </a:r>
                      <a:endParaRPr lang="en-US" sz="800" b="1" kern="1200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831986"/>
                  </a:ext>
                </a:extLst>
              </a:tr>
              <a:tr h="268906"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25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E8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27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E8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800" b="1" dirty="0" smtClean="0">
                          <a:ln w="3175">
                            <a:noFill/>
                          </a:ln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Lato" panose="020F0502020204030203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28</a:t>
                      </a:r>
                      <a:endParaRPr lang="en-US" sz="800" b="1" dirty="0">
                        <a:ln w="3175">
                          <a:noFill/>
                        </a:ln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4E8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800" b="1" dirty="0">
                        <a:ln w="3175">
                          <a:noFill/>
                        </a:ln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800" b="1" dirty="0">
                        <a:ln w="3175">
                          <a:noFill/>
                        </a:ln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279309"/>
                  </a:ext>
                </a:extLst>
              </a:tr>
              <a:tr h="268906">
                <a:tc>
                  <a:txBody>
                    <a:bodyPr/>
                    <a:lstStyle/>
                    <a:p>
                      <a:pPr algn="ctr" rtl="0"/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800" b="1" dirty="0">
                        <a:ln w="3175">
                          <a:noFill/>
                        </a:ln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latin typeface="Lato" panose="020F0502020204030203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492857"/>
                  </a:ext>
                </a:extLst>
              </a:tr>
            </a:tbl>
          </a:graphicData>
        </a:graphic>
      </p:graphicFrame>
      <p:sp>
        <p:nvSpPr>
          <p:cNvPr id="209" name="Retângulo 208"/>
          <p:cNvSpPr/>
          <p:nvPr/>
        </p:nvSpPr>
        <p:spPr>
          <a:xfrm>
            <a:off x="481318" y="3975711"/>
            <a:ext cx="1566000" cy="658645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atin typeface="Century Gothic" panose="020B0502020202020204" pitchFamily="34" charset="0"/>
            </a:endParaRPr>
          </a:p>
        </p:txBody>
      </p:sp>
      <p:sp>
        <p:nvSpPr>
          <p:cNvPr id="210" name="Retângulo 209"/>
          <p:cNvSpPr/>
          <p:nvPr/>
        </p:nvSpPr>
        <p:spPr>
          <a:xfrm>
            <a:off x="2751170" y="3181675"/>
            <a:ext cx="1566000" cy="596687"/>
          </a:xfrm>
          <a:prstGeom prst="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latin typeface="Century Gothic" panose="020B0502020202020204" pitchFamily="34" charset="0"/>
            </a:endParaRPr>
          </a:p>
        </p:txBody>
      </p:sp>
      <p:sp>
        <p:nvSpPr>
          <p:cNvPr id="212" name="Retângulo 211"/>
          <p:cNvSpPr/>
          <p:nvPr/>
        </p:nvSpPr>
        <p:spPr>
          <a:xfrm>
            <a:off x="4824285" y="2171647"/>
            <a:ext cx="3964048" cy="1217193"/>
          </a:xfrm>
          <a:prstGeom prst="rect">
            <a:avLst/>
          </a:prstGeom>
          <a:solidFill>
            <a:srgbClr val="B4E8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pt-BR" sz="1000" b="1" dirty="0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SPRINT 1 </a:t>
            </a:r>
          </a:p>
          <a:p>
            <a:pPr lvl="0" algn="ctr">
              <a:lnSpc>
                <a:spcPct val="150000"/>
              </a:lnSpc>
            </a:pPr>
            <a:r>
              <a:rPr lang="pt-BR" sz="1000" b="1" dirty="0" err="1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Expected</a:t>
            </a:r>
            <a:r>
              <a:rPr lang="pt-BR" sz="1000" b="1" dirty="0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 </a:t>
            </a:r>
            <a:r>
              <a:rPr lang="pt-BR" sz="1000" b="1" dirty="0" err="1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result</a:t>
            </a:r>
            <a:endParaRPr lang="pt-BR" sz="1000" dirty="0">
              <a:solidFill>
                <a:srgbClr val="575756"/>
              </a:solidFill>
              <a:latin typeface="Century Gothic" panose="020B0502020202020204" pitchFamily="34" charset="0"/>
              <a:ea typeface="Calibri"/>
              <a:cs typeface="Calibri"/>
            </a:endParaRPr>
          </a:p>
          <a:p>
            <a:pPr marL="128588" indent="-1285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000" dirty="0" err="1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Waste</a:t>
            </a:r>
            <a:r>
              <a:rPr lang="pt-BR" sz="1000" dirty="0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 </a:t>
            </a:r>
            <a:r>
              <a:rPr lang="pt-BR" sz="1000" dirty="0" err="1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reduction</a:t>
            </a:r>
            <a:r>
              <a:rPr lang="pt-BR" sz="1000" dirty="0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: 84%</a:t>
            </a:r>
          </a:p>
          <a:p>
            <a:pPr marL="128588" indent="-1285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000" dirty="0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Lead Time </a:t>
            </a:r>
            <a:r>
              <a:rPr lang="pt-BR" sz="1000" dirty="0" err="1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reduction</a:t>
            </a:r>
            <a:r>
              <a:rPr lang="pt-BR" sz="1000" dirty="0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: 55 </a:t>
            </a:r>
            <a:r>
              <a:rPr lang="pt-BR" sz="1000" dirty="0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% </a:t>
            </a:r>
            <a:endParaRPr lang="pt-BR" sz="1000" dirty="0">
              <a:solidFill>
                <a:srgbClr val="575756"/>
              </a:solidFill>
              <a:latin typeface="Century Gothic" panose="020B0502020202020204" pitchFamily="34" charset="0"/>
              <a:ea typeface="Calibri"/>
              <a:cs typeface="Calibri"/>
            </a:endParaRPr>
          </a:p>
          <a:p>
            <a:pPr marL="128588" indent="-1285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000" dirty="0" err="1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Increased</a:t>
            </a:r>
            <a:r>
              <a:rPr lang="pt-BR" sz="1000" dirty="0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 </a:t>
            </a:r>
            <a:r>
              <a:rPr lang="pt-BR" sz="1000" dirty="0" err="1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operational</a:t>
            </a:r>
            <a:r>
              <a:rPr lang="pt-BR" sz="1000" dirty="0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 </a:t>
            </a:r>
            <a:r>
              <a:rPr lang="pt-BR" sz="1000" dirty="0" err="1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efficiency</a:t>
            </a:r>
            <a:r>
              <a:rPr lang="pt-BR" sz="1000" dirty="0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.: 42%</a:t>
            </a:r>
          </a:p>
        </p:txBody>
      </p:sp>
      <p:sp>
        <p:nvSpPr>
          <p:cNvPr id="213" name="Retângulo 212"/>
          <p:cNvSpPr/>
          <p:nvPr/>
        </p:nvSpPr>
        <p:spPr>
          <a:xfrm>
            <a:off x="4842391" y="3474280"/>
            <a:ext cx="3960035" cy="16788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pt-BR" sz="1000" b="1" dirty="0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SPRINT 2 </a:t>
            </a:r>
          </a:p>
          <a:p>
            <a:pPr lvl="0" algn="ctr">
              <a:lnSpc>
                <a:spcPct val="150000"/>
              </a:lnSpc>
            </a:pPr>
            <a:r>
              <a:rPr lang="pt-BR" sz="1000" b="1" dirty="0" err="1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Expected</a:t>
            </a:r>
            <a:r>
              <a:rPr lang="pt-BR" sz="1000" b="1" dirty="0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 </a:t>
            </a:r>
            <a:r>
              <a:rPr lang="pt-BR" sz="1000" b="1" dirty="0" err="1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result</a:t>
            </a:r>
            <a:endParaRPr lang="pt-BR" sz="1000" dirty="0">
              <a:solidFill>
                <a:srgbClr val="575756"/>
              </a:solidFill>
              <a:latin typeface="Century Gothic" panose="020B0502020202020204" pitchFamily="34" charset="0"/>
              <a:ea typeface="Calibri"/>
              <a:cs typeface="Calibri"/>
            </a:endParaRPr>
          </a:p>
          <a:p>
            <a:pPr marL="128588" indent="-1285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Reduction of 32% of the term due to the revision of the variable process</a:t>
            </a:r>
          </a:p>
          <a:p>
            <a:pPr marL="128588" indent="-1285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000" dirty="0" err="1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Increased</a:t>
            </a:r>
            <a:r>
              <a:rPr lang="pt-BR" sz="1000" dirty="0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 </a:t>
            </a:r>
            <a:r>
              <a:rPr lang="pt-BR" sz="1000" dirty="0" err="1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operational</a:t>
            </a:r>
            <a:r>
              <a:rPr lang="pt-BR" sz="1000" dirty="0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 </a:t>
            </a:r>
            <a:r>
              <a:rPr lang="pt-BR" sz="1000" dirty="0" err="1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efficiency</a:t>
            </a:r>
            <a:r>
              <a:rPr lang="pt-BR" sz="1000" dirty="0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.: </a:t>
            </a:r>
            <a:r>
              <a:rPr lang="pt-BR" sz="1000" dirty="0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18</a:t>
            </a:r>
            <a:r>
              <a:rPr lang="pt-BR" sz="1000" dirty="0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% (in </a:t>
            </a:r>
            <a:r>
              <a:rPr lang="pt-BR" sz="1000" dirty="0" err="1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the</a:t>
            </a:r>
            <a:r>
              <a:rPr lang="pt-BR" sz="1000" dirty="0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 </a:t>
            </a:r>
            <a:r>
              <a:rPr lang="pt-BR" sz="1000" dirty="0" err="1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development</a:t>
            </a:r>
            <a:r>
              <a:rPr lang="pt-BR" sz="1000" dirty="0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 </a:t>
            </a:r>
            <a:r>
              <a:rPr lang="pt-BR" sz="1000" dirty="0" err="1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phase</a:t>
            </a:r>
            <a:r>
              <a:rPr lang="pt-BR" sz="1000" dirty="0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)</a:t>
            </a:r>
          </a:p>
          <a:p>
            <a:pPr marL="128588" indent="-1285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575756"/>
                </a:solidFill>
                <a:latin typeface="Century Gothic" panose="020B0502020202020204" pitchFamily="34" charset="0"/>
                <a:ea typeface="Calibri"/>
                <a:cs typeface="Calibri"/>
              </a:rPr>
              <a:t>Design of the new Score architecture</a:t>
            </a:r>
            <a:endParaRPr lang="pt-BR" sz="1000" dirty="0">
              <a:solidFill>
                <a:srgbClr val="575756"/>
              </a:solidFill>
              <a:latin typeface="Century Gothic" panose="020B0502020202020204" pitchFamily="34" charset="0"/>
              <a:ea typeface="Calibri"/>
              <a:cs typeface="Calibri"/>
            </a:endParaRPr>
          </a:p>
        </p:txBody>
      </p:sp>
      <p:cxnSp>
        <p:nvCxnSpPr>
          <p:cNvPr id="214" name="Conector de Seta Reta 213"/>
          <p:cNvCxnSpPr>
            <a:stCxn id="210" idx="3"/>
            <a:endCxn id="212" idx="1"/>
          </p:cNvCxnSpPr>
          <p:nvPr/>
        </p:nvCxnSpPr>
        <p:spPr>
          <a:xfrm flipV="1">
            <a:off x="4317170" y="2780244"/>
            <a:ext cx="507115" cy="699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5" name="Conector reto 214"/>
          <p:cNvCxnSpPr>
            <a:stCxn id="200" idx="3"/>
            <a:endCxn id="213" idx="1"/>
          </p:cNvCxnSpPr>
          <p:nvPr/>
        </p:nvCxnSpPr>
        <p:spPr>
          <a:xfrm flipV="1">
            <a:off x="4316702" y="4313709"/>
            <a:ext cx="525689" cy="556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Imagem 215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05581">
            <a:off x="5381283" y="2305374"/>
            <a:ext cx="199163" cy="147275"/>
          </a:xfrm>
          <a:prstGeom prst="rect">
            <a:avLst/>
          </a:prstGeom>
        </p:spPr>
      </p:pic>
      <p:pic>
        <p:nvPicPr>
          <p:cNvPr id="217" name="Imagem 216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05581">
            <a:off x="5381282" y="3709654"/>
            <a:ext cx="199163" cy="14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5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"/>
            <a:ext cx="9144000" cy="5714786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98600" y="255504"/>
            <a:ext cx="3124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89B7DA"/>
                </a:solidFill>
                <a:latin typeface="Century Gothic" panose="020B0502020202020204" pitchFamily="34" charset="0"/>
              </a:rPr>
              <a:t>Próximos</a:t>
            </a:r>
            <a:r>
              <a:rPr lang="en-US" sz="2800" b="1" dirty="0" smtClean="0">
                <a:solidFill>
                  <a:srgbClr val="89B7DA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 smtClean="0">
                <a:solidFill>
                  <a:srgbClr val="89B7DA"/>
                </a:solidFill>
                <a:latin typeface="Century Gothic" panose="020B0502020202020204" pitchFamily="34" charset="0"/>
              </a:rPr>
              <a:t>passos</a:t>
            </a:r>
            <a:r>
              <a:rPr lang="en-US" sz="2800" b="1" dirty="0" smtClean="0">
                <a:solidFill>
                  <a:srgbClr val="89B7DA"/>
                </a:solidFill>
                <a:latin typeface="Century Gothic" panose="020B0502020202020204" pitchFamily="34" charset="0"/>
              </a:rPr>
              <a:t>:</a:t>
            </a:r>
            <a:endParaRPr lang="en-US" b="1" dirty="0">
              <a:solidFill>
                <a:srgbClr val="89B7DA"/>
              </a:solidFill>
              <a:latin typeface="Century Gothic" panose="020B0502020202020204" pitchFamily="34" charset="0"/>
            </a:endParaRPr>
          </a:p>
        </p:txBody>
      </p:sp>
      <p:sp>
        <p:nvSpPr>
          <p:cNvPr id="41" name="Retângulo 40"/>
          <p:cNvSpPr/>
          <p:nvPr/>
        </p:nvSpPr>
        <p:spPr>
          <a:xfrm>
            <a:off x="298600" y="943429"/>
            <a:ext cx="3952558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Reuniões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por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equipe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para </a:t>
            </a: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visibilidade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das </a:t>
            </a: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mudanças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por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pessoa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(07 de </a:t>
            </a: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maio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Transparência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no É/</a:t>
            </a: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Não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é e </a:t>
            </a: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Faz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/</a:t>
            </a: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Não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faz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para </a:t>
            </a: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cada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papel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maio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Definição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de </a:t>
            </a: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metas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1TRI (</a:t>
            </a: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maio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42" name="Retângulo 41"/>
          <p:cNvSpPr/>
          <p:nvPr/>
        </p:nvSpPr>
        <p:spPr>
          <a:xfrm>
            <a:off x="5069306" y="143210"/>
            <a:ext cx="404261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Apresentação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da nova </a:t>
            </a: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estrutura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para a </a:t>
            </a: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companhia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maio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Construção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do </a:t>
            </a: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propósito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da TI (</a:t>
            </a: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junho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Mudança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da </a:t>
            </a: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estrutura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de times </a:t>
            </a: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na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folha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junho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Lições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aprendidas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dos </a:t>
            </a: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novos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processos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para </a:t>
            </a: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melhoria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do </a:t>
            </a: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ciclo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ágil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  (</a:t>
            </a:r>
            <a:r>
              <a:rPr lang="en-US" sz="16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julho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– final do 1TRI)</a:t>
            </a:r>
            <a:endParaRPr lang="en-US" sz="1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0847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6"/>
            <a:ext cx="9144171" cy="571489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68968" y="1219200"/>
            <a:ext cx="7090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WHAT THIS</a:t>
            </a:r>
            <a:endParaRPr lang="en-US" sz="4000" dirty="0" smtClean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68968" y="1718540"/>
            <a:ext cx="68210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NEW MINDSET </a:t>
            </a:r>
            <a:r>
              <a:rPr lang="en-US" sz="4800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MEANS?</a:t>
            </a:r>
            <a:endParaRPr lang="en-US" sz="4800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14114" y="2999086"/>
            <a:ext cx="27387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#Transparency</a:t>
            </a:r>
            <a:endParaRPr lang="en-US" sz="2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314114" y="3705045"/>
            <a:ext cx="27387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#Collaboration</a:t>
            </a:r>
            <a:endParaRPr lang="en-US" sz="2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563464" y="3618226"/>
            <a:ext cx="2738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#Trust</a:t>
            </a:r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3440392" y="3676195"/>
            <a:ext cx="37919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#</a:t>
            </a:r>
            <a:r>
              <a:rPr lang="en-US" sz="2600" b="1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ClientCentric</a:t>
            </a:r>
            <a:endParaRPr lang="en-US" sz="2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468279" y="4409964"/>
            <a:ext cx="43716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#Autonomy</a:t>
            </a:r>
            <a:endParaRPr lang="en-US" sz="2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470157" y="3000006"/>
            <a:ext cx="29151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#Commitment</a:t>
            </a:r>
            <a:endParaRPr lang="en-US" sz="2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6557389" y="4386924"/>
            <a:ext cx="2422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#COURAGE</a:t>
            </a:r>
            <a:endParaRPr lang="en-US" sz="2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314114" y="4463800"/>
            <a:ext cx="29151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#Empathy</a:t>
            </a:r>
            <a:endParaRPr lang="en-US" sz="2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6557389" y="2999086"/>
            <a:ext cx="29151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#Innovation</a:t>
            </a:r>
            <a:endParaRPr lang="en-US" sz="2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88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"/>
            <a:ext cx="9144000" cy="5714786"/>
          </a:xfrm>
          <a:prstGeom prst="rect">
            <a:avLst/>
          </a:prstGeom>
        </p:spPr>
      </p:pic>
      <p:pic>
        <p:nvPicPr>
          <p:cNvPr id="31746" name="Picture 2" descr="Resultado de imagem para GARTNER png"/>
          <p:cNvPicPr>
            <a:picLocks noChangeAspect="1" noChangeArrowheads="1"/>
          </p:cNvPicPr>
          <p:nvPr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375" y="5057559"/>
            <a:ext cx="1320029" cy="30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Resultado de imagem para spotify png"/>
          <p:cNvPicPr>
            <a:picLocks noChangeAspect="1" noChangeArrowheads="1"/>
          </p:cNvPicPr>
          <p:nvPr/>
        </p:nvPicPr>
        <p:blipFill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80962" y="4991169"/>
            <a:ext cx="1460495" cy="43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Resultado de imagem para localiza png"/>
          <p:cNvPicPr>
            <a:picLocks noChangeAspect="1" noChangeArrowheads="1"/>
          </p:cNvPicPr>
          <p:nvPr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1561" y="5025863"/>
            <a:ext cx="1325863" cy="36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Resultado de imagem para amazon png"/>
          <p:cNvPicPr>
            <a:picLocks noChangeAspect="1" noChangeArrowheads="1"/>
          </p:cNvPicPr>
          <p:nvPr/>
        </p:nvPicPr>
        <p:blipFill>
          <a:blip r:embed="rId6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0600" y="5057559"/>
            <a:ext cx="1330409" cy="40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Banco Original png"/>
          <p:cNvPicPr>
            <a:picLocks noChangeAspect="1" noChangeArrowheads="1"/>
          </p:cNvPicPr>
          <p:nvPr/>
        </p:nvPicPr>
        <p:blipFill>
          <a:blip r:embed="rId7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9390" y="4291816"/>
            <a:ext cx="1758400" cy="53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Resource solutions png"/>
          <p:cNvPicPr>
            <a:picLocks noChangeAspect="1" noChangeArrowheads="1"/>
          </p:cNvPicPr>
          <p:nvPr/>
        </p:nvPicPr>
        <p:blipFill rotWithShape="1">
          <a:blip r:embed="rId9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6620" t="35573" r="6573" b="34289"/>
          <a:stretch/>
        </p:blipFill>
        <p:spPr bwMode="auto">
          <a:xfrm>
            <a:off x="4028669" y="4291816"/>
            <a:ext cx="1467287" cy="50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m para Yamam marca png"/>
          <p:cNvPicPr>
            <a:picLocks noChangeAspect="1" noChangeArrowheads="1"/>
          </p:cNvPicPr>
          <p:nvPr/>
        </p:nvPicPr>
        <p:blipFill>
          <a:blip r:embed="rId11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3498" y="4163760"/>
            <a:ext cx="1912960" cy="65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994719" y="338418"/>
            <a:ext cx="6493476" cy="2246769"/>
          </a:xfrm>
          <a:prstGeom prst="rect">
            <a:avLst/>
          </a:prstGeom>
          <a:solidFill>
            <a:srgbClr val="545E6D"/>
          </a:solidFill>
        </p:spPr>
        <p:txBody>
          <a:bodyPr wrap="square" rtlCol="0">
            <a:spAutoFit/>
          </a:bodyPr>
          <a:lstStyle/>
          <a:p>
            <a:endParaRPr lang="pt-BR" sz="32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pt-BR" sz="32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CHANGE AND REINVENTION </a:t>
            </a:r>
            <a:r>
              <a:rPr lang="pt-BR" sz="3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ARE REQUIRED TO OUR EXISTENCE AND SUCCESS!</a:t>
            </a:r>
          </a:p>
          <a:p>
            <a:endParaRPr lang="pt-BR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70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Resultado de imagem para focu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8309"/>
          <a:stretch/>
        </p:blipFill>
        <p:spPr bwMode="auto">
          <a:xfrm>
            <a:off x="1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60421" y="280282"/>
            <a:ext cx="4164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WHY SHOULD WE </a:t>
            </a:r>
            <a:r>
              <a:rPr lang="pt-BR" sz="3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CHANGE?</a:t>
            </a:r>
            <a:endParaRPr lang="pt-BR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Elipse 4"/>
          <p:cNvSpPr/>
          <p:nvPr/>
        </p:nvSpPr>
        <p:spPr>
          <a:xfrm>
            <a:off x="3162391" y="1173777"/>
            <a:ext cx="3828959" cy="3672245"/>
          </a:xfrm>
          <a:prstGeom prst="ellipse">
            <a:avLst/>
          </a:prstGeom>
          <a:solidFill>
            <a:srgbClr val="0C0D39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pt-BR" dirty="0" smtClean="0">
                <a:latin typeface="Century Gothic" panose="020B0502020202020204" pitchFamily="34" charset="0"/>
              </a:rPr>
              <a:t>TIME TO MARKET</a:t>
            </a:r>
          </a:p>
          <a:p>
            <a:pPr algn="ctr">
              <a:lnSpc>
                <a:spcPct val="150000"/>
              </a:lnSpc>
            </a:pPr>
            <a:r>
              <a:rPr lang="pt-BR" dirty="0" smtClean="0">
                <a:latin typeface="Century Gothic" panose="020B0502020202020204" pitchFamily="34" charset="0"/>
              </a:rPr>
              <a:t>+ </a:t>
            </a:r>
            <a:r>
              <a:rPr lang="pt-BR" dirty="0" smtClean="0">
                <a:latin typeface="Century Gothic" panose="020B0502020202020204" pitchFamily="34" charset="0"/>
              </a:rPr>
              <a:t>FLEXIBILITY</a:t>
            </a:r>
            <a:endParaRPr lang="pt-BR" dirty="0" smtClean="0"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dirty="0" smtClean="0">
                <a:latin typeface="Century Gothic" panose="020B0502020202020204" pitchFamily="34" charset="0"/>
              </a:rPr>
              <a:t>+ </a:t>
            </a:r>
            <a:r>
              <a:rPr lang="pt-BR" dirty="0" smtClean="0">
                <a:latin typeface="Century Gothic" panose="020B0502020202020204" pitchFamily="34" charset="0"/>
              </a:rPr>
              <a:t>DELIVERIES</a:t>
            </a:r>
            <a:endParaRPr lang="pt-BR" dirty="0" smtClean="0"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dirty="0" smtClean="0">
                <a:latin typeface="Century Gothic" panose="020B0502020202020204" pitchFamily="34" charset="0"/>
              </a:rPr>
              <a:t>+ </a:t>
            </a:r>
            <a:r>
              <a:rPr lang="pt-BR" dirty="0" smtClean="0">
                <a:latin typeface="Century Gothic" panose="020B0502020202020204" pitchFamily="34" charset="0"/>
              </a:rPr>
              <a:t>ASSERTIVE</a:t>
            </a:r>
            <a:endParaRPr lang="pt-BR" dirty="0" smtClean="0"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dirty="0" smtClean="0">
                <a:latin typeface="Century Gothic" panose="020B0502020202020204" pitchFamily="34" charset="0"/>
              </a:rPr>
              <a:t>+ </a:t>
            </a:r>
            <a:r>
              <a:rPr lang="pt-BR" dirty="0" smtClean="0">
                <a:latin typeface="Century Gothic" panose="020B0502020202020204" pitchFamily="34" charset="0"/>
              </a:rPr>
              <a:t>CLIENT CENTRIC</a:t>
            </a:r>
            <a:endParaRPr lang="pt-BR" dirty="0" smtClean="0"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dirty="0" smtClean="0">
                <a:latin typeface="Century Gothic" panose="020B0502020202020204" pitchFamily="34" charset="0"/>
              </a:rPr>
              <a:t>- </a:t>
            </a:r>
            <a:r>
              <a:rPr lang="pt-BR" dirty="0" smtClean="0">
                <a:latin typeface="Century Gothic" panose="020B0502020202020204" pitchFamily="34" charset="0"/>
              </a:rPr>
              <a:t>COSTS</a:t>
            </a:r>
            <a:endParaRPr lang="pt-BR" dirty="0" smtClean="0"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dirty="0" smtClean="0">
                <a:latin typeface="Century Gothic" panose="020B0502020202020204" pitchFamily="34" charset="0"/>
              </a:rPr>
              <a:t>- REWORK</a:t>
            </a:r>
            <a:endParaRPr lang="pt-BR" dirty="0">
              <a:latin typeface="Century Gothic" panose="020B0502020202020204" pitchFamily="34" charset="0"/>
            </a:endParaRPr>
          </a:p>
        </p:txBody>
      </p:sp>
      <p:grpSp>
        <p:nvGrpSpPr>
          <p:cNvPr id="6" name="Agrupar 5"/>
          <p:cNvGrpSpPr/>
          <p:nvPr/>
        </p:nvGrpSpPr>
        <p:grpSpPr>
          <a:xfrm>
            <a:off x="6456367" y="3573504"/>
            <a:ext cx="2426177" cy="2303461"/>
            <a:chOff x="6456367" y="3573504"/>
            <a:chExt cx="2426177" cy="2303461"/>
          </a:xfrm>
        </p:grpSpPr>
        <p:sp>
          <p:nvSpPr>
            <p:cNvPr id="3" name="Retângulo Arredondado 2"/>
            <p:cNvSpPr/>
            <p:nvPr/>
          </p:nvSpPr>
          <p:spPr>
            <a:xfrm rot="1903693">
              <a:off x="6468208" y="3573504"/>
              <a:ext cx="2402497" cy="2303461"/>
            </a:xfrm>
            <a:prstGeom prst="roundRect">
              <a:avLst>
                <a:gd name="adj" fmla="val 9247"/>
              </a:avLst>
            </a:prstGeom>
            <a:solidFill>
              <a:srgbClr val="FF006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CaixaDeTexto 3"/>
            <p:cNvSpPr txBox="1"/>
            <p:nvPr/>
          </p:nvSpPr>
          <p:spPr>
            <a:xfrm>
              <a:off x="6456367" y="4125069"/>
              <a:ext cx="24261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Century Gothic" panose="020B0502020202020204" pitchFamily="34" charset="0"/>
                </a:rPr>
                <a:t>Better work environment, with autonomy, purpose</a:t>
              </a:r>
              <a:r>
                <a:rPr lang="en-US" b="1" dirty="0" smtClean="0">
                  <a:latin typeface="Century Gothic" panose="020B0502020202020204" pitchFamily="34" charset="0"/>
                </a:rPr>
                <a:t>, and transparency!</a:t>
              </a:r>
              <a:endParaRPr lang="en-US" b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86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6"/>
            <a:ext cx="9144171" cy="5714893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3595816" y="1309817"/>
            <a:ext cx="3904735" cy="677108"/>
          </a:xfrm>
          <a:prstGeom prst="rect">
            <a:avLst/>
          </a:prstGeom>
          <a:solidFill>
            <a:srgbClr val="3E2646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FFF955"/>
                </a:solidFill>
                <a:latin typeface="Century Gothic" panose="020B0502020202020204" pitchFamily="34" charset="0"/>
              </a:rPr>
              <a:t> Individuals and Interactions </a:t>
            </a:r>
            <a:endParaRPr lang="en-US" sz="2000" b="1" dirty="0" smtClean="0">
              <a:solidFill>
                <a:srgbClr val="FFF955"/>
              </a:solidFill>
              <a:latin typeface="Century Gothic" panose="020B0502020202020204" pitchFamily="34" charset="0"/>
            </a:endParaRPr>
          </a:p>
          <a:p>
            <a:pPr algn="r"/>
            <a:r>
              <a:rPr lang="en-US" dirty="0" smtClean="0">
                <a:solidFill>
                  <a:srgbClr val="FFF955"/>
                </a:solidFill>
                <a:latin typeface="Century Gothic" panose="020B0502020202020204" pitchFamily="34" charset="0"/>
              </a:rPr>
              <a:t>Over </a:t>
            </a:r>
            <a:r>
              <a:rPr lang="en-US" dirty="0">
                <a:solidFill>
                  <a:srgbClr val="FFF955"/>
                </a:solidFill>
                <a:latin typeface="Century Gothic" panose="020B0502020202020204" pitchFamily="34" charset="0"/>
              </a:rPr>
              <a:t>Processes and Tools</a:t>
            </a:r>
            <a:endParaRPr lang="pt-BR" dirty="0">
              <a:solidFill>
                <a:srgbClr val="FFF955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957383" y="2388973"/>
            <a:ext cx="4963298" cy="677108"/>
          </a:xfrm>
          <a:prstGeom prst="rect">
            <a:avLst/>
          </a:prstGeom>
          <a:solidFill>
            <a:srgbClr val="42294F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955"/>
                </a:solidFill>
                <a:latin typeface="Century Gothic" panose="020B0502020202020204" pitchFamily="34" charset="0"/>
              </a:rPr>
              <a:t>Working Software </a:t>
            </a:r>
            <a:endParaRPr lang="en-US" sz="2000" b="1" dirty="0" smtClean="0">
              <a:solidFill>
                <a:srgbClr val="FFF955"/>
              </a:solidFill>
              <a:latin typeface="Century Gothic" panose="020B0502020202020204" pitchFamily="34" charset="0"/>
            </a:endParaRPr>
          </a:p>
          <a:p>
            <a:r>
              <a:rPr lang="en-US" dirty="0" smtClean="0">
                <a:solidFill>
                  <a:srgbClr val="FFF955"/>
                </a:solidFill>
                <a:latin typeface="Century Gothic" panose="020B0502020202020204" pitchFamily="34" charset="0"/>
              </a:rPr>
              <a:t>Over </a:t>
            </a:r>
            <a:r>
              <a:rPr lang="en-US" dirty="0">
                <a:solidFill>
                  <a:srgbClr val="FFF955"/>
                </a:solidFill>
                <a:latin typeface="Century Gothic" panose="020B0502020202020204" pitchFamily="34" charset="0"/>
              </a:rPr>
              <a:t>Comprehensive Documentation</a:t>
            </a:r>
            <a:endParaRPr lang="pt-BR" dirty="0">
              <a:solidFill>
                <a:srgbClr val="FFF955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446637" y="3374878"/>
            <a:ext cx="4217773" cy="677108"/>
          </a:xfrm>
          <a:prstGeom prst="rect">
            <a:avLst/>
          </a:prstGeom>
          <a:solidFill>
            <a:srgbClr val="472C5B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FFF955"/>
                </a:solidFill>
                <a:latin typeface="Century Gothic" panose="020B0502020202020204" pitchFamily="34" charset="0"/>
              </a:rPr>
              <a:t>Customer Collaboration </a:t>
            </a:r>
            <a:endParaRPr lang="en-US" sz="2000" b="1" dirty="0" smtClean="0">
              <a:solidFill>
                <a:srgbClr val="FFF955"/>
              </a:solidFill>
              <a:latin typeface="Century Gothic" panose="020B0502020202020204" pitchFamily="34" charset="0"/>
            </a:endParaRPr>
          </a:p>
          <a:p>
            <a:pPr algn="r"/>
            <a:r>
              <a:rPr lang="en-US" dirty="0" smtClean="0">
                <a:solidFill>
                  <a:srgbClr val="FFF955"/>
                </a:solidFill>
                <a:latin typeface="Century Gothic" panose="020B0502020202020204" pitchFamily="34" charset="0"/>
              </a:rPr>
              <a:t>Over </a:t>
            </a:r>
            <a:r>
              <a:rPr lang="en-US" dirty="0">
                <a:solidFill>
                  <a:srgbClr val="FFF955"/>
                </a:solidFill>
                <a:latin typeface="Century Gothic" panose="020B0502020202020204" pitchFamily="34" charset="0"/>
              </a:rPr>
              <a:t>Contract Negotiation</a:t>
            </a:r>
            <a:endParaRPr lang="pt-BR" sz="1600" dirty="0">
              <a:solidFill>
                <a:srgbClr val="FFF955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832918" y="4329954"/>
            <a:ext cx="6087763" cy="400110"/>
          </a:xfrm>
          <a:prstGeom prst="rect">
            <a:avLst/>
          </a:prstGeom>
          <a:solidFill>
            <a:srgbClr val="4B2F67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955"/>
                </a:solidFill>
                <a:latin typeface="Century Gothic" panose="020B0502020202020204" pitchFamily="34" charset="0"/>
              </a:rPr>
              <a:t>Responding to Change </a:t>
            </a:r>
            <a:r>
              <a:rPr lang="en-US" dirty="0">
                <a:solidFill>
                  <a:srgbClr val="FFF955"/>
                </a:solidFill>
                <a:latin typeface="Century Gothic" panose="020B0502020202020204" pitchFamily="34" charset="0"/>
              </a:rPr>
              <a:t>Over Following a Plan</a:t>
            </a:r>
            <a:endParaRPr lang="pt-BR" sz="1400" dirty="0">
              <a:solidFill>
                <a:srgbClr val="FFF955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 rot="20581741">
            <a:off x="2297081" y="770277"/>
            <a:ext cx="1088154" cy="492443"/>
          </a:xfrm>
          <a:prstGeom prst="rect">
            <a:avLst/>
          </a:prstGeom>
          <a:solidFill>
            <a:srgbClr val="EA533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3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AGILE</a:t>
            </a:r>
          </a:p>
          <a:p>
            <a:pPr algn="ctr"/>
            <a:r>
              <a:rPr lang="pt-BR" sz="13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MANIFESTO</a:t>
            </a:r>
            <a:endParaRPr lang="pt-BR" sz="13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81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"/>
            <a:ext cx="9144000" cy="571478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8304" y="-366963"/>
            <a:ext cx="10318282" cy="644892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9702" b="68783"/>
          <a:stretch/>
        </p:blipFill>
        <p:spPr>
          <a:xfrm>
            <a:off x="0" y="112994"/>
            <a:ext cx="5513696" cy="178404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63773" y="112994"/>
            <a:ext cx="4312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Agile</a:t>
            </a:r>
            <a:r>
              <a:rPr lang="pt-BR" sz="2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pt-BR" sz="2400" b="1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Cycle</a:t>
            </a:r>
            <a:endParaRPr lang="pt-BR" sz="2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865" y="1897039"/>
            <a:ext cx="1397878" cy="159069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122363" y="2411036"/>
            <a:ext cx="1624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8B69A"/>
                </a:solidFill>
                <a:latin typeface="Century Gothic" panose="020B0502020202020204" pitchFamily="34" charset="0"/>
              </a:rPr>
              <a:t>2  </a:t>
            </a:r>
            <a:r>
              <a:rPr lang="en-US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Inception</a:t>
            </a:r>
            <a:endParaRPr lang="en-US" b="1" dirty="0">
              <a:solidFill>
                <a:srgbClr val="E8B69A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74" t="30806" r="75495" b="46745"/>
          <a:stretch/>
        </p:blipFill>
        <p:spPr>
          <a:xfrm>
            <a:off x="1434747" y="3677344"/>
            <a:ext cx="1407308" cy="113276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74" t="56015" r="61824" b="25976"/>
          <a:stretch/>
        </p:blipFill>
        <p:spPr>
          <a:xfrm>
            <a:off x="2624715" y="4515913"/>
            <a:ext cx="2511187" cy="908735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2544560" y="4273229"/>
            <a:ext cx="257576" cy="338554"/>
          </a:xfrm>
          <a:prstGeom prst="rect">
            <a:avLst/>
          </a:prstGeom>
          <a:solidFill>
            <a:srgbClr val="404853"/>
          </a:solidFill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solidFill>
                  <a:srgbClr val="E8B69A"/>
                </a:solidFill>
                <a:latin typeface="Century Gothic" panose="020B0502020202020204" pitchFamily="34" charset="0"/>
              </a:rPr>
              <a:t>3</a:t>
            </a:r>
            <a:endParaRPr lang="pt-BR" sz="1600" b="1" dirty="0">
              <a:solidFill>
                <a:srgbClr val="E8B69A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719150" y="4810718"/>
            <a:ext cx="257576" cy="338554"/>
          </a:xfrm>
          <a:prstGeom prst="rect">
            <a:avLst/>
          </a:prstGeom>
          <a:solidFill>
            <a:srgbClr val="404853"/>
          </a:solidFill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solidFill>
                  <a:srgbClr val="E8B69A"/>
                </a:solidFill>
                <a:latin typeface="Century Gothic" panose="020B0502020202020204" pitchFamily="34" charset="0"/>
              </a:rPr>
              <a:t>4</a:t>
            </a:r>
            <a:endParaRPr lang="pt-BR" sz="1600" b="1" dirty="0">
              <a:solidFill>
                <a:srgbClr val="E8B69A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6" name="Picture 2" descr="Resultado de imagem para SPRINT ICON 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3576" y="4367005"/>
            <a:ext cx="1206549" cy="120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/>
          <p:cNvSpPr txBox="1"/>
          <p:nvPr/>
        </p:nvSpPr>
        <p:spPr>
          <a:xfrm>
            <a:off x="4701654" y="3956138"/>
            <a:ext cx="1624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8B69A"/>
                </a:solidFill>
                <a:latin typeface="Century Gothic" panose="020B0502020202020204" pitchFamily="34" charset="0"/>
              </a:rPr>
              <a:t>5  </a:t>
            </a:r>
            <a:r>
              <a:rPr lang="en-US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Sprint Zero</a:t>
            </a:r>
            <a:endParaRPr lang="en-US" b="1" dirty="0">
              <a:solidFill>
                <a:srgbClr val="E8B69A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283" t="60657" r="36997" b="8126"/>
          <a:stretch/>
        </p:blipFill>
        <p:spPr>
          <a:xfrm>
            <a:off x="6235368" y="3843293"/>
            <a:ext cx="888763" cy="1784045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387" t="79684" r="10598" b="8126"/>
          <a:stretch/>
        </p:blipFill>
        <p:spPr>
          <a:xfrm>
            <a:off x="6777572" y="3929449"/>
            <a:ext cx="2104441" cy="696668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641" t="42613" r="4954" b="39441"/>
          <a:stretch/>
        </p:blipFill>
        <p:spPr>
          <a:xfrm>
            <a:off x="6485435" y="1940009"/>
            <a:ext cx="2688713" cy="1025603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865" t="8499" r="8536" b="66904"/>
          <a:stretch/>
        </p:blipFill>
        <p:spPr>
          <a:xfrm>
            <a:off x="6064434" y="112994"/>
            <a:ext cx="1426275" cy="1405719"/>
          </a:xfrm>
          <a:prstGeom prst="rect">
            <a:avLst/>
          </a:prstGeom>
        </p:spPr>
      </p:pic>
      <p:sp>
        <p:nvSpPr>
          <p:cNvPr id="24" name="CaixaDeTexto 23"/>
          <p:cNvSpPr txBox="1"/>
          <p:nvPr/>
        </p:nvSpPr>
        <p:spPr>
          <a:xfrm>
            <a:off x="2731987" y="4272182"/>
            <a:ext cx="1624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Prioritization</a:t>
            </a:r>
            <a:endParaRPr lang="en-US" b="1" dirty="0">
              <a:solidFill>
                <a:srgbClr val="E8B69A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6855703" y="3178009"/>
            <a:ext cx="2026310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Strategic </a:t>
            </a:r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Alignment</a:t>
            </a:r>
            <a:endParaRPr lang="en-US" sz="16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05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An eye on the plan</a:t>
            </a:r>
          </a:p>
          <a:p>
            <a:r>
              <a:rPr lang="en-US" sz="105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and another in the value proposition.</a:t>
            </a:r>
            <a:endParaRPr lang="en-US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6539547" y="1541611"/>
            <a:ext cx="235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E8B69A"/>
                </a:solidFill>
                <a:latin typeface="Century Gothic" panose="020B0502020202020204" pitchFamily="34" charset="0"/>
              </a:rPr>
              <a:t>6  </a:t>
            </a:r>
            <a:r>
              <a:rPr lang="en-US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Agile Development</a:t>
            </a:r>
            <a:endParaRPr lang="en-US" b="1" dirty="0">
              <a:solidFill>
                <a:srgbClr val="E8B69A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4145499" y="698869"/>
            <a:ext cx="1918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E8B69A"/>
                </a:solidFill>
                <a:latin typeface="Century Gothic" panose="020B0502020202020204" pitchFamily="34" charset="0"/>
              </a:rPr>
              <a:t>7</a:t>
            </a:r>
            <a:r>
              <a:rPr lang="en-US" b="1" dirty="0" smtClean="0">
                <a:solidFill>
                  <a:srgbClr val="E8B69A"/>
                </a:solidFill>
                <a:latin typeface="Century Gothic" panose="020B0502020202020204" pitchFamily="34" charset="0"/>
              </a:rPr>
              <a:t>  </a:t>
            </a:r>
            <a:r>
              <a:rPr lang="en-US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Value Delivery</a:t>
            </a:r>
          </a:p>
        </p:txBody>
      </p:sp>
    </p:spTree>
    <p:extLst>
      <p:ext uri="{BB962C8B-B14F-4D97-AF65-F5344CB8AC3E}">
        <p14:creationId xmlns:p14="http://schemas.microsoft.com/office/powerpoint/2010/main" val="133291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15" grpId="0" animBg="1"/>
      <p:bldP spid="17" grpId="0"/>
      <p:bldP spid="24" grpId="0"/>
      <p:bldP spid="25" grpId="0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Resultado de imagem para soccer stad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4" r="5967"/>
          <a:stretch/>
        </p:blipFill>
        <p:spPr bwMode="auto">
          <a:xfrm>
            <a:off x="-76200" y="107"/>
            <a:ext cx="9239249" cy="571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/>
          <p:cNvSpPr/>
          <p:nvPr/>
        </p:nvSpPr>
        <p:spPr>
          <a:xfrm>
            <a:off x="1504950" y="472350"/>
            <a:ext cx="638175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Our proposal: </a:t>
            </a:r>
          </a:p>
          <a:p>
            <a:pPr algn="ctr"/>
            <a:endParaRPr lang="en-US" sz="3600" b="1" dirty="0" smtClean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Gothic" panose="020B0502020202020204" pitchFamily="34" charset="0"/>
              <a:cs typeface="Aharoni" panose="02010803020104030203" pitchFamily="2" charset="-79"/>
            </a:endParaRPr>
          </a:p>
          <a:p>
            <a:pPr algn="ctr"/>
            <a:r>
              <a:rPr lang="en-US" sz="280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  <a:cs typeface="Aharoni" panose="02010803020104030203" pitchFamily="2" charset="-79"/>
              </a:rPr>
              <a:t>change our way of work to become a solution, innovation, and dream center for our clients.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30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7488</TotalTime>
  <Words>1837</Words>
  <Application>Microsoft Office PowerPoint</Application>
  <PresentationFormat>Apresentação na tela (16:10)</PresentationFormat>
  <Paragraphs>625</Paragraphs>
  <Slides>35</Slides>
  <Notes>12</Notes>
  <HiddenSlides>4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5" baseType="lpstr">
      <vt:lpstr>Aharoni</vt:lpstr>
      <vt:lpstr>Arial</vt:lpstr>
      <vt:lpstr>Calibri</vt:lpstr>
      <vt:lpstr>Calibri Light</vt:lpstr>
      <vt:lpstr>Century Gothic</vt:lpstr>
      <vt:lpstr>Helvetica</vt:lpstr>
      <vt:lpstr>Lato</vt:lpstr>
      <vt:lpstr>Tahoma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Serasa Experian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Viotti, Luisa</dc:creator>
  <cp:lastModifiedBy>Viotti, Luisa</cp:lastModifiedBy>
  <cp:revision>260</cp:revision>
  <dcterms:created xsi:type="dcterms:W3CDTF">2018-04-30T22:18:08Z</dcterms:created>
  <dcterms:modified xsi:type="dcterms:W3CDTF">2018-05-14T00:38:50Z</dcterms:modified>
</cp:coreProperties>
</file>